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webextensions/webextension7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8" r:id="rId3"/>
    <p:sldId id="261" r:id="rId4"/>
    <p:sldId id="289" r:id="rId5"/>
    <p:sldId id="290" r:id="rId6"/>
    <p:sldId id="291" r:id="rId7"/>
    <p:sldId id="292" r:id="rId8"/>
    <p:sldId id="293" r:id="rId9"/>
    <p:sldId id="260" r:id="rId10"/>
    <p:sldId id="262" r:id="rId11"/>
    <p:sldId id="264" r:id="rId12"/>
    <p:sldId id="263" r:id="rId13"/>
    <p:sldId id="265" r:id="rId14"/>
    <p:sldId id="267" r:id="rId15"/>
    <p:sldId id="269" r:id="rId16"/>
    <p:sldId id="268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304" r:id="rId34"/>
    <p:sldId id="305" r:id="rId35"/>
    <p:sldId id="298" r:id="rId36"/>
    <p:sldId id="306" r:id="rId37"/>
    <p:sldId id="301" r:id="rId38"/>
    <p:sldId id="307" r:id="rId39"/>
    <p:sldId id="300" r:id="rId40"/>
    <p:sldId id="299" r:id="rId41"/>
    <p:sldId id="308" r:id="rId42"/>
    <p:sldId id="296" r:id="rId43"/>
    <p:sldId id="271" r:id="rId44"/>
    <p:sldId id="294" r:id="rId45"/>
    <p:sldId id="295" r:id="rId46"/>
    <p:sldId id="297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F6E363-E770-473F-BB26-0CBCC94525C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DE8F2A13-3E02-4894-8BAD-E0CB0F830D1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E"/>
            <a:t>Intro </a:t>
          </a:r>
          <a:endParaRPr lang="en-US"/>
        </a:p>
      </dgm:t>
    </dgm:pt>
    <dgm:pt modelId="{2FBC326B-86C7-4CE0-833C-C44CF049DDFE}" type="parTrans" cxnId="{0684A880-5C20-4B07-9764-F555312DBC5B}">
      <dgm:prSet/>
      <dgm:spPr/>
      <dgm:t>
        <a:bodyPr/>
        <a:lstStyle/>
        <a:p>
          <a:endParaRPr lang="en-US"/>
        </a:p>
      </dgm:t>
    </dgm:pt>
    <dgm:pt modelId="{4A08295E-CB60-4EA8-9EF3-C7D68DEC1FE2}" type="sibTrans" cxnId="{0684A880-5C20-4B07-9764-F555312DBC5B}">
      <dgm:prSet/>
      <dgm:spPr/>
      <dgm:t>
        <a:bodyPr/>
        <a:lstStyle/>
        <a:p>
          <a:endParaRPr lang="en-US"/>
        </a:p>
      </dgm:t>
    </dgm:pt>
    <dgm:pt modelId="{24141BBC-E98E-49CC-9160-4DE519C394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E"/>
            <a:t>Project Overview</a:t>
          </a:r>
          <a:endParaRPr lang="en-US"/>
        </a:p>
      </dgm:t>
    </dgm:pt>
    <dgm:pt modelId="{CA9A366A-C256-4E72-AD4C-A18BD3E66E50}" type="parTrans" cxnId="{26F483EC-5C1C-486C-8031-9AFBB915BD9F}">
      <dgm:prSet/>
      <dgm:spPr/>
      <dgm:t>
        <a:bodyPr/>
        <a:lstStyle/>
        <a:p>
          <a:endParaRPr lang="en-US"/>
        </a:p>
      </dgm:t>
    </dgm:pt>
    <dgm:pt modelId="{504536A2-7E4C-4371-A39F-0DA4B2341122}" type="sibTrans" cxnId="{26F483EC-5C1C-486C-8031-9AFBB915BD9F}">
      <dgm:prSet/>
      <dgm:spPr/>
      <dgm:t>
        <a:bodyPr/>
        <a:lstStyle/>
        <a:p>
          <a:endParaRPr lang="en-US"/>
        </a:p>
      </dgm:t>
    </dgm:pt>
    <dgm:pt modelId="{1CC7955C-0702-4AAE-BE4E-9D5C9B3DF6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E"/>
            <a:t>Technical Details </a:t>
          </a:r>
          <a:endParaRPr lang="en-US"/>
        </a:p>
      </dgm:t>
    </dgm:pt>
    <dgm:pt modelId="{32753379-2169-4340-832D-FEE89E03B6DC}" type="parTrans" cxnId="{FF635A38-BB6A-4065-9188-15582B7C497C}">
      <dgm:prSet/>
      <dgm:spPr/>
      <dgm:t>
        <a:bodyPr/>
        <a:lstStyle/>
        <a:p>
          <a:endParaRPr lang="en-US"/>
        </a:p>
      </dgm:t>
    </dgm:pt>
    <dgm:pt modelId="{143107AF-7B91-4D91-8213-77E34BA8D497}" type="sibTrans" cxnId="{FF635A38-BB6A-4065-9188-15582B7C497C}">
      <dgm:prSet/>
      <dgm:spPr/>
      <dgm:t>
        <a:bodyPr/>
        <a:lstStyle/>
        <a:p>
          <a:endParaRPr lang="en-US"/>
        </a:p>
      </dgm:t>
    </dgm:pt>
    <dgm:pt modelId="{B2BF305C-D1B3-468F-9D14-495FB0A69F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Desktop Application</a:t>
          </a:r>
        </a:p>
      </dgm:t>
    </dgm:pt>
    <dgm:pt modelId="{4EA354A0-1E24-45CE-AF5B-21363ABB855B}" type="parTrans" cxnId="{38A74195-21F2-4577-B535-18A0CAE0043B}">
      <dgm:prSet/>
      <dgm:spPr/>
      <dgm:t>
        <a:bodyPr/>
        <a:lstStyle/>
        <a:p>
          <a:endParaRPr lang="en-US"/>
        </a:p>
      </dgm:t>
    </dgm:pt>
    <dgm:pt modelId="{9F2EAE47-2704-4D7B-87AF-40991F0C5E77}" type="sibTrans" cxnId="{38A74195-21F2-4577-B535-18A0CAE0043B}">
      <dgm:prSet/>
      <dgm:spPr/>
      <dgm:t>
        <a:bodyPr/>
        <a:lstStyle/>
        <a:p>
          <a:endParaRPr lang="en-US"/>
        </a:p>
      </dgm:t>
    </dgm:pt>
    <dgm:pt modelId="{F83EC6AA-2966-4128-AA64-9D61037095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Challenges and Solutions</a:t>
          </a:r>
          <a:r>
            <a:rPr lang="en-AE"/>
            <a:t>  </a:t>
          </a:r>
          <a:endParaRPr lang="en-US"/>
        </a:p>
      </dgm:t>
    </dgm:pt>
    <dgm:pt modelId="{57C835F8-4799-436D-8713-8A9773EAE352}" type="parTrans" cxnId="{ECB830A6-CCB9-45DC-A456-142FB09C2F59}">
      <dgm:prSet/>
      <dgm:spPr/>
      <dgm:t>
        <a:bodyPr/>
        <a:lstStyle/>
        <a:p>
          <a:endParaRPr lang="en-US"/>
        </a:p>
      </dgm:t>
    </dgm:pt>
    <dgm:pt modelId="{DA8E4A04-0B04-480E-8120-C0D05B921FEF}" type="sibTrans" cxnId="{ECB830A6-CCB9-45DC-A456-142FB09C2F59}">
      <dgm:prSet/>
      <dgm:spPr/>
      <dgm:t>
        <a:bodyPr/>
        <a:lstStyle/>
        <a:p>
          <a:endParaRPr lang="en-US"/>
        </a:p>
      </dgm:t>
    </dgm:pt>
    <dgm:pt modelId="{E55F91E9-906A-4AC6-95F5-1A56BD5DCC9C}" type="pres">
      <dgm:prSet presAssocID="{3AF6E363-E770-473F-BB26-0CBCC94525C7}" presName="root" presStyleCnt="0">
        <dgm:presLayoutVars>
          <dgm:dir/>
          <dgm:resizeHandles val="exact"/>
        </dgm:presLayoutVars>
      </dgm:prSet>
      <dgm:spPr/>
    </dgm:pt>
    <dgm:pt modelId="{F3EBA43C-5328-4563-A847-F238D09117B8}" type="pres">
      <dgm:prSet presAssocID="{DE8F2A13-3E02-4894-8BAD-E0CB0F830D1E}" presName="compNode" presStyleCnt="0"/>
      <dgm:spPr/>
    </dgm:pt>
    <dgm:pt modelId="{2876822A-6907-4E88-8762-C9630E78954C}" type="pres">
      <dgm:prSet presAssocID="{DE8F2A13-3E02-4894-8BAD-E0CB0F830D1E}" presName="iconBgRect" presStyleLbl="bgShp" presStyleIdx="0" presStyleCnt="5"/>
      <dgm:spPr/>
    </dgm:pt>
    <dgm:pt modelId="{C0CFF31B-E23C-499F-9EE9-49390988B338}" type="pres">
      <dgm:prSet presAssocID="{DE8F2A13-3E02-4894-8BAD-E0CB0F830D1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tionary"/>
        </a:ext>
      </dgm:extLst>
    </dgm:pt>
    <dgm:pt modelId="{B905B6EF-B04B-4740-8966-02419D166DF6}" type="pres">
      <dgm:prSet presAssocID="{DE8F2A13-3E02-4894-8BAD-E0CB0F830D1E}" presName="spaceRect" presStyleCnt="0"/>
      <dgm:spPr/>
    </dgm:pt>
    <dgm:pt modelId="{845E375A-116A-421A-A834-E2CFA59B8F64}" type="pres">
      <dgm:prSet presAssocID="{DE8F2A13-3E02-4894-8BAD-E0CB0F830D1E}" presName="textRect" presStyleLbl="revTx" presStyleIdx="0" presStyleCnt="5">
        <dgm:presLayoutVars>
          <dgm:chMax val="1"/>
          <dgm:chPref val="1"/>
        </dgm:presLayoutVars>
      </dgm:prSet>
      <dgm:spPr/>
    </dgm:pt>
    <dgm:pt modelId="{80B9ADAA-A85A-49F7-9873-CCC07A02D090}" type="pres">
      <dgm:prSet presAssocID="{4A08295E-CB60-4EA8-9EF3-C7D68DEC1FE2}" presName="sibTrans" presStyleCnt="0"/>
      <dgm:spPr/>
    </dgm:pt>
    <dgm:pt modelId="{77CE01E5-6AA8-4182-803D-57C8D232BF8E}" type="pres">
      <dgm:prSet presAssocID="{24141BBC-E98E-49CC-9160-4DE519C394E0}" presName="compNode" presStyleCnt="0"/>
      <dgm:spPr/>
    </dgm:pt>
    <dgm:pt modelId="{98E67E29-6D9B-4328-903A-218170A3DC22}" type="pres">
      <dgm:prSet presAssocID="{24141BBC-E98E-49CC-9160-4DE519C394E0}" presName="iconBgRect" presStyleLbl="bgShp" presStyleIdx="1" presStyleCnt="5"/>
      <dgm:spPr/>
    </dgm:pt>
    <dgm:pt modelId="{0EDCBC11-7B5D-4FB6-BCFC-17691BB91E4B}" type="pres">
      <dgm:prSet presAssocID="{24141BBC-E98E-49CC-9160-4DE519C394E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C2D18F05-C05D-4D49-9C31-49A2C9D69B30}" type="pres">
      <dgm:prSet presAssocID="{24141BBC-E98E-49CC-9160-4DE519C394E0}" presName="spaceRect" presStyleCnt="0"/>
      <dgm:spPr/>
    </dgm:pt>
    <dgm:pt modelId="{97798445-0E47-4594-B30E-8F5BD21EC7D4}" type="pres">
      <dgm:prSet presAssocID="{24141BBC-E98E-49CC-9160-4DE519C394E0}" presName="textRect" presStyleLbl="revTx" presStyleIdx="1" presStyleCnt="5">
        <dgm:presLayoutVars>
          <dgm:chMax val="1"/>
          <dgm:chPref val="1"/>
        </dgm:presLayoutVars>
      </dgm:prSet>
      <dgm:spPr/>
    </dgm:pt>
    <dgm:pt modelId="{FB52975B-C7B8-4FE0-A27F-33AF81C03C5F}" type="pres">
      <dgm:prSet presAssocID="{504536A2-7E4C-4371-A39F-0DA4B2341122}" presName="sibTrans" presStyleCnt="0"/>
      <dgm:spPr/>
    </dgm:pt>
    <dgm:pt modelId="{74994DAE-87FF-4179-9CF4-6493EA62925D}" type="pres">
      <dgm:prSet presAssocID="{1CC7955C-0702-4AAE-BE4E-9D5C9B3DF630}" presName="compNode" presStyleCnt="0"/>
      <dgm:spPr/>
    </dgm:pt>
    <dgm:pt modelId="{E276F67E-97F9-4E3B-9270-0D28F7E614D9}" type="pres">
      <dgm:prSet presAssocID="{1CC7955C-0702-4AAE-BE4E-9D5C9B3DF630}" presName="iconBgRect" presStyleLbl="bgShp" presStyleIdx="2" presStyleCnt="5"/>
      <dgm:spPr/>
    </dgm:pt>
    <dgm:pt modelId="{1AE1981B-DCD6-476B-9085-5707D34304B0}" type="pres">
      <dgm:prSet presAssocID="{1CC7955C-0702-4AAE-BE4E-9D5C9B3DF63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 Item Bug"/>
        </a:ext>
      </dgm:extLst>
    </dgm:pt>
    <dgm:pt modelId="{AEFC8153-95C5-4FC4-8C8F-4C2DDFD8FBCE}" type="pres">
      <dgm:prSet presAssocID="{1CC7955C-0702-4AAE-BE4E-9D5C9B3DF630}" presName="spaceRect" presStyleCnt="0"/>
      <dgm:spPr/>
    </dgm:pt>
    <dgm:pt modelId="{B0FEBF6A-0E68-4BE4-ABC0-845609CE41D5}" type="pres">
      <dgm:prSet presAssocID="{1CC7955C-0702-4AAE-BE4E-9D5C9B3DF630}" presName="textRect" presStyleLbl="revTx" presStyleIdx="2" presStyleCnt="5">
        <dgm:presLayoutVars>
          <dgm:chMax val="1"/>
          <dgm:chPref val="1"/>
        </dgm:presLayoutVars>
      </dgm:prSet>
      <dgm:spPr/>
    </dgm:pt>
    <dgm:pt modelId="{D55E6760-78DF-438A-8E9F-30498DC9C002}" type="pres">
      <dgm:prSet presAssocID="{143107AF-7B91-4D91-8213-77E34BA8D497}" presName="sibTrans" presStyleCnt="0"/>
      <dgm:spPr/>
    </dgm:pt>
    <dgm:pt modelId="{F844E0D2-309A-467C-8737-3A76FFB3FD13}" type="pres">
      <dgm:prSet presAssocID="{B2BF305C-D1B3-468F-9D14-495FB0A69FAA}" presName="compNode" presStyleCnt="0"/>
      <dgm:spPr/>
    </dgm:pt>
    <dgm:pt modelId="{4DB0C151-2922-45EB-BA1D-C9F124DDF503}" type="pres">
      <dgm:prSet presAssocID="{B2BF305C-D1B3-468F-9D14-495FB0A69FAA}" presName="iconBgRect" presStyleLbl="bgShp" presStyleIdx="3" presStyleCnt="5"/>
      <dgm:spPr/>
    </dgm:pt>
    <dgm:pt modelId="{32475DEF-8377-4465-AEE7-BBFB373354FA}" type="pres">
      <dgm:prSet presAssocID="{B2BF305C-D1B3-468F-9D14-495FB0A69FA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D3B4D5D-B4E4-4FFF-A515-C8F55AE2E919}" type="pres">
      <dgm:prSet presAssocID="{B2BF305C-D1B3-468F-9D14-495FB0A69FAA}" presName="spaceRect" presStyleCnt="0"/>
      <dgm:spPr/>
    </dgm:pt>
    <dgm:pt modelId="{779D1C88-308A-4C1F-8A16-CC9EE5E2C7AA}" type="pres">
      <dgm:prSet presAssocID="{B2BF305C-D1B3-468F-9D14-495FB0A69FAA}" presName="textRect" presStyleLbl="revTx" presStyleIdx="3" presStyleCnt="5">
        <dgm:presLayoutVars>
          <dgm:chMax val="1"/>
          <dgm:chPref val="1"/>
        </dgm:presLayoutVars>
      </dgm:prSet>
      <dgm:spPr/>
    </dgm:pt>
    <dgm:pt modelId="{0412B376-40A1-4057-9F2F-23EC57216B0B}" type="pres">
      <dgm:prSet presAssocID="{9F2EAE47-2704-4D7B-87AF-40991F0C5E77}" presName="sibTrans" presStyleCnt="0"/>
      <dgm:spPr/>
    </dgm:pt>
    <dgm:pt modelId="{51EA9866-D85E-48F7-A97A-278A291EBCBC}" type="pres">
      <dgm:prSet presAssocID="{F83EC6AA-2966-4128-AA64-9D6103709516}" presName="compNode" presStyleCnt="0"/>
      <dgm:spPr/>
    </dgm:pt>
    <dgm:pt modelId="{3AFE8363-4B5E-4519-BF83-20A38445A615}" type="pres">
      <dgm:prSet presAssocID="{F83EC6AA-2966-4128-AA64-9D6103709516}" presName="iconBgRect" presStyleLbl="bgShp" presStyleIdx="4" presStyleCnt="5"/>
      <dgm:spPr/>
    </dgm:pt>
    <dgm:pt modelId="{B6AE62E8-C32B-4294-8B24-0C9C858CBAA2}" type="pres">
      <dgm:prSet presAssocID="{F83EC6AA-2966-4128-AA64-9D610370951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M Customer Insights App"/>
        </a:ext>
      </dgm:extLst>
    </dgm:pt>
    <dgm:pt modelId="{ECDF748A-80C0-42E2-A650-1AB6A8C3EAF1}" type="pres">
      <dgm:prSet presAssocID="{F83EC6AA-2966-4128-AA64-9D6103709516}" presName="spaceRect" presStyleCnt="0"/>
      <dgm:spPr/>
    </dgm:pt>
    <dgm:pt modelId="{6046DE4C-33E6-443B-A5D9-AAB2EBFEC6E9}" type="pres">
      <dgm:prSet presAssocID="{F83EC6AA-2966-4128-AA64-9D610370951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88AFA0B-0630-43C8-B099-D1B28C266C64}" type="presOf" srcId="{1CC7955C-0702-4AAE-BE4E-9D5C9B3DF630}" destId="{B0FEBF6A-0E68-4BE4-ABC0-845609CE41D5}" srcOrd="0" destOrd="0" presId="urn:microsoft.com/office/officeart/2018/5/layout/IconCircleLabelList"/>
    <dgm:cxn modelId="{19032534-737D-41B9-A259-526F1002A52E}" type="presOf" srcId="{F83EC6AA-2966-4128-AA64-9D6103709516}" destId="{6046DE4C-33E6-443B-A5D9-AAB2EBFEC6E9}" srcOrd="0" destOrd="0" presId="urn:microsoft.com/office/officeart/2018/5/layout/IconCircleLabelList"/>
    <dgm:cxn modelId="{5A086737-73E1-410E-A326-0B5595141940}" type="presOf" srcId="{24141BBC-E98E-49CC-9160-4DE519C394E0}" destId="{97798445-0E47-4594-B30E-8F5BD21EC7D4}" srcOrd="0" destOrd="0" presId="urn:microsoft.com/office/officeart/2018/5/layout/IconCircleLabelList"/>
    <dgm:cxn modelId="{FF635A38-BB6A-4065-9188-15582B7C497C}" srcId="{3AF6E363-E770-473F-BB26-0CBCC94525C7}" destId="{1CC7955C-0702-4AAE-BE4E-9D5C9B3DF630}" srcOrd="2" destOrd="0" parTransId="{32753379-2169-4340-832D-FEE89E03B6DC}" sibTransId="{143107AF-7B91-4D91-8213-77E34BA8D497}"/>
    <dgm:cxn modelId="{0684A880-5C20-4B07-9764-F555312DBC5B}" srcId="{3AF6E363-E770-473F-BB26-0CBCC94525C7}" destId="{DE8F2A13-3E02-4894-8BAD-E0CB0F830D1E}" srcOrd="0" destOrd="0" parTransId="{2FBC326B-86C7-4CE0-833C-C44CF049DDFE}" sibTransId="{4A08295E-CB60-4EA8-9EF3-C7D68DEC1FE2}"/>
    <dgm:cxn modelId="{A8F25A93-2B99-43FD-9612-9326B5070403}" type="presOf" srcId="{3AF6E363-E770-473F-BB26-0CBCC94525C7}" destId="{E55F91E9-906A-4AC6-95F5-1A56BD5DCC9C}" srcOrd="0" destOrd="0" presId="urn:microsoft.com/office/officeart/2018/5/layout/IconCircleLabelList"/>
    <dgm:cxn modelId="{38A74195-21F2-4577-B535-18A0CAE0043B}" srcId="{3AF6E363-E770-473F-BB26-0CBCC94525C7}" destId="{B2BF305C-D1B3-468F-9D14-495FB0A69FAA}" srcOrd="3" destOrd="0" parTransId="{4EA354A0-1E24-45CE-AF5B-21363ABB855B}" sibTransId="{9F2EAE47-2704-4D7B-87AF-40991F0C5E77}"/>
    <dgm:cxn modelId="{ECB830A6-CCB9-45DC-A456-142FB09C2F59}" srcId="{3AF6E363-E770-473F-BB26-0CBCC94525C7}" destId="{F83EC6AA-2966-4128-AA64-9D6103709516}" srcOrd="4" destOrd="0" parTransId="{57C835F8-4799-436D-8713-8A9773EAE352}" sibTransId="{DA8E4A04-0B04-480E-8120-C0D05B921FEF}"/>
    <dgm:cxn modelId="{9A15A6E4-303F-4DAE-AB4E-FD03F23C854C}" type="presOf" srcId="{DE8F2A13-3E02-4894-8BAD-E0CB0F830D1E}" destId="{845E375A-116A-421A-A834-E2CFA59B8F64}" srcOrd="0" destOrd="0" presId="urn:microsoft.com/office/officeart/2018/5/layout/IconCircleLabelList"/>
    <dgm:cxn modelId="{26F483EC-5C1C-486C-8031-9AFBB915BD9F}" srcId="{3AF6E363-E770-473F-BB26-0CBCC94525C7}" destId="{24141BBC-E98E-49CC-9160-4DE519C394E0}" srcOrd="1" destOrd="0" parTransId="{CA9A366A-C256-4E72-AD4C-A18BD3E66E50}" sibTransId="{504536A2-7E4C-4371-A39F-0DA4B2341122}"/>
    <dgm:cxn modelId="{A722E2F0-25B7-4CCA-A95B-F0AA82DDC226}" type="presOf" srcId="{B2BF305C-D1B3-468F-9D14-495FB0A69FAA}" destId="{779D1C88-308A-4C1F-8A16-CC9EE5E2C7AA}" srcOrd="0" destOrd="0" presId="urn:microsoft.com/office/officeart/2018/5/layout/IconCircleLabelList"/>
    <dgm:cxn modelId="{242C3C5F-6E98-4E48-A64E-1EC55CE5BCFC}" type="presParOf" srcId="{E55F91E9-906A-4AC6-95F5-1A56BD5DCC9C}" destId="{F3EBA43C-5328-4563-A847-F238D09117B8}" srcOrd="0" destOrd="0" presId="urn:microsoft.com/office/officeart/2018/5/layout/IconCircleLabelList"/>
    <dgm:cxn modelId="{B8238D27-F937-45F1-B6FA-ECD56C7E9CBD}" type="presParOf" srcId="{F3EBA43C-5328-4563-A847-F238D09117B8}" destId="{2876822A-6907-4E88-8762-C9630E78954C}" srcOrd="0" destOrd="0" presId="urn:microsoft.com/office/officeart/2018/5/layout/IconCircleLabelList"/>
    <dgm:cxn modelId="{C182678D-6230-490F-AB62-92E3112A4100}" type="presParOf" srcId="{F3EBA43C-5328-4563-A847-F238D09117B8}" destId="{C0CFF31B-E23C-499F-9EE9-49390988B338}" srcOrd="1" destOrd="0" presId="urn:microsoft.com/office/officeart/2018/5/layout/IconCircleLabelList"/>
    <dgm:cxn modelId="{C19B473A-2D18-4CD5-809B-71EA396DFA0F}" type="presParOf" srcId="{F3EBA43C-5328-4563-A847-F238D09117B8}" destId="{B905B6EF-B04B-4740-8966-02419D166DF6}" srcOrd="2" destOrd="0" presId="urn:microsoft.com/office/officeart/2018/5/layout/IconCircleLabelList"/>
    <dgm:cxn modelId="{568DC45D-F234-48B4-A1CB-74170DA5F703}" type="presParOf" srcId="{F3EBA43C-5328-4563-A847-F238D09117B8}" destId="{845E375A-116A-421A-A834-E2CFA59B8F64}" srcOrd="3" destOrd="0" presId="urn:microsoft.com/office/officeart/2018/5/layout/IconCircleLabelList"/>
    <dgm:cxn modelId="{2E4CF760-8DF5-48DF-BB3B-D946DF6BCF1D}" type="presParOf" srcId="{E55F91E9-906A-4AC6-95F5-1A56BD5DCC9C}" destId="{80B9ADAA-A85A-49F7-9873-CCC07A02D090}" srcOrd="1" destOrd="0" presId="urn:microsoft.com/office/officeart/2018/5/layout/IconCircleLabelList"/>
    <dgm:cxn modelId="{2A9995C2-6910-456D-B788-B48E733D1BFA}" type="presParOf" srcId="{E55F91E9-906A-4AC6-95F5-1A56BD5DCC9C}" destId="{77CE01E5-6AA8-4182-803D-57C8D232BF8E}" srcOrd="2" destOrd="0" presId="urn:microsoft.com/office/officeart/2018/5/layout/IconCircleLabelList"/>
    <dgm:cxn modelId="{3A24916F-17DE-4A9B-B0C4-503694FDD557}" type="presParOf" srcId="{77CE01E5-6AA8-4182-803D-57C8D232BF8E}" destId="{98E67E29-6D9B-4328-903A-218170A3DC22}" srcOrd="0" destOrd="0" presId="urn:microsoft.com/office/officeart/2018/5/layout/IconCircleLabelList"/>
    <dgm:cxn modelId="{A83B16FA-AD7D-475D-ABFA-14CD1C594C71}" type="presParOf" srcId="{77CE01E5-6AA8-4182-803D-57C8D232BF8E}" destId="{0EDCBC11-7B5D-4FB6-BCFC-17691BB91E4B}" srcOrd="1" destOrd="0" presId="urn:microsoft.com/office/officeart/2018/5/layout/IconCircleLabelList"/>
    <dgm:cxn modelId="{865B62C9-D17E-41FE-9189-7585D2C47A53}" type="presParOf" srcId="{77CE01E5-6AA8-4182-803D-57C8D232BF8E}" destId="{C2D18F05-C05D-4D49-9C31-49A2C9D69B30}" srcOrd="2" destOrd="0" presId="urn:microsoft.com/office/officeart/2018/5/layout/IconCircleLabelList"/>
    <dgm:cxn modelId="{BC3A3C32-24D1-4E3B-BAE3-F62F2A9818B1}" type="presParOf" srcId="{77CE01E5-6AA8-4182-803D-57C8D232BF8E}" destId="{97798445-0E47-4594-B30E-8F5BD21EC7D4}" srcOrd="3" destOrd="0" presId="urn:microsoft.com/office/officeart/2018/5/layout/IconCircleLabelList"/>
    <dgm:cxn modelId="{E4B3D68B-AD84-41BB-9D44-27FE7F1ABAD9}" type="presParOf" srcId="{E55F91E9-906A-4AC6-95F5-1A56BD5DCC9C}" destId="{FB52975B-C7B8-4FE0-A27F-33AF81C03C5F}" srcOrd="3" destOrd="0" presId="urn:microsoft.com/office/officeart/2018/5/layout/IconCircleLabelList"/>
    <dgm:cxn modelId="{1765971A-438F-4A5B-BF96-A0D149273949}" type="presParOf" srcId="{E55F91E9-906A-4AC6-95F5-1A56BD5DCC9C}" destId="{74994DAE-87FF-4179-9CF4-6493EA62925D}" srcOrd="4" destOrd="0" presId="urn:microsoft.com/office/officeart/2018/5/layout/IconCircleLabelList"/>
    <dgm:cxn modelId="{17F0E85B-0625-490B-9A65-2218488EE6CA}" type="presParOf" srcId="{74994DAE-87FF-4179-9CF4-6493EA62925D}" destId="{E276F67E-97F9-4E3B-9270-0D28F7E614D9}" srcOrd="0" destOrd="0" presId="urn:microsoft.com/office/officeart/2018/5/layout/IconCircleLabelList"/>
    <dgm:cxn modelId="{AC530B85-4CB2-4887-B1A2-843B89F00C84}" type="presParOf" srcId="{74994DAE-87FF-4179-9CF4-6493EA62925D}" destId="{1AE1981B-DCD6-476B-9085-5707D34304B0}" srcOrd="1" destOrd="0" presId="urn:microsoft.com/office/officeart/2018/5/layout/IconCircleLabelList"/>
    <dgm:cxn modelId="{DDEB7F67-64DB-417A-8CBE-B075C0B336F0}" type="presParOf" srcId="{74994DAE-87FF-4179-9CF4-6493EA62925D}" destId="{AEFC8153-95C5-4FC4-8C8F-4C2DDFD8FBCE}" srcOrd="2" destOrd="0" presId="urn:microsoft.com/office/officeart/2018/5/layout/IconCircleLabelList"/>
    <dgm:cxn modelId="{50923EBA-C9F0-45EA-AFC2-3BEE94DF5B32}" type="presParOf" srcId="{74994DAE-87FF-4179-9CF4-6493EA62925D}" destId="{B0FEBF6A-0E68-4BE4-ABC0-845609CE41D5}" srcOrd="3" destOrd="0" presId="urn:microsoft.com/office/officeart/2018/5/layout/IconCircleLabelList"/>
    <dgm:cxn modelId="{D2C48A34-3A51-4E2E-B75C-BA47407DC5F6}" type="presParOf" srcId="{E55F91E9-906A-4AC6-95F5-1A56BD5DCC9C}" destId="{D55E6760-78DF-438A-8E9F-30498DC9C002}" srcOrd="5" destOrd="0" presId="urn:microsoft.com/office/officeart/2018/5/layout/IconCircleLabelList"/>
    <dgm:cxn modelId="{BB9566B7-AF22-4CDA-9F5E-6959D8FC2887}" type="presParOf" srcId="{E55F91E9-906A-4AC6-95F5-1A56BD5DCC9C}" destId="{F844E0D2-309A-467C-8737-3A76FFB3FD13}" srcOrd="6" destOrd="0" presId="urn:microsoft.com/office/officeart/2018/5/layout/IconCircleLabelList"/>
    <dgm:cxn modelId="{90B211E8-FADC-4551-A9B4-392703439BF0}" type="presParOf" srcId="{F844E0D2-309A-467C-8737-3A76FFB3FD13}" destId="{4DB0C151-2922-45EB-BA1D-C9F124DDF503}" srcOrd="0" destOrd="0" presId="urn:microsoft.com/office/officeart/2018/5/layout/IconCircleLabelList"/>
    <dgm:cxn modelId="{56BFE4E1-74CC-4053-B458-D6936F0333AF}" type="presParOf" srcId="{F844E0D2-309A-467C-8737-3A76FFB3FD13}" destId="{32475DEF-8377-4465-AEE7-BBFB373354FA}" srcOrd="1" destOrd="0" presId="urn:microsoft.com/office/officeart/2018/5/layout/IconCircleLabelList"/>
    <dgm:cxn modelId="{3E49E16D-AC33-4BCE-9D5F-F7DC6141524F}" type="presParOf" srcId="{F844E0D2-309A-467C-8737-3A76FFB3FD13}" destId="{4D3B4D5D-B4E4-4FFF-A515-C8F55AE2E919}" srcOrd="2" destOrd="0" presId="urn:microsoft.com/office/officeart/2018/5/layout/IconCircleLabelList"/>
    <dgm:cxn modelId="{1CB14D78-0296-44F5-8C0E-46A50F811179}" type="presParOf" srcId="{F844E0D2-309A-467C-8737-3A76FFB3FD13}" destId="{779D1C88-308A-4C1F-8A16-CC9EE5E2C7AA}" srcOrd="3" destOrd="0" presId="urn:microsoft.com/office/officeart/2018/5/layout/IconCircleLabelList"/>
    <dgm:cxn modelId="{D77BC73E-5BD2-46D4-9C6E-75E519A7FABA}" type="presParOf" srcId="{E55F91E9-906A-4AC6-95F5-1A56BD5DCC9C}" destId="{0412B376-40A1-4057-9F2F-23EC57216B0B}" srcOrd="7" destOrd="0" presId="urn:microsoft.com/office/officeart/2018/5/layout/IconCircleLabelList"/>
    <dgm:cxn modelId="{B0BA6998-CDC8-4C7B-A34C-3BE2E598CE6F}" type="presParOf" srcId="{E55F91E9-906A-4AC6-95F5-1A56BD5DCC9C}" destId="{51EA9866-D85E-48F7-A97A-278A291EBCBC}" srcOrd="8" destOrd="0" presId="urn:microsoft.com/office/officeart/2018/5/layout/IconCircleLabelList"/>
    <dgm:cxn modelId="{9BB9A1BA-69FB-4DB0-99A1-71B94A4A7B12}" type="presParOf" srcId="{51EA9866-D85E-48F7-A97A-278A291EBCBC}" destId="{3AFE8363-4B5E-4519-BF83-20A38445A615}" srcOrd="0" destOrd="0" presId="urn:microsoft.com/office/officeart/2018/5/layout/IconCircleLabelList"/>
    <dgm:cxn modelId="{47B30685-DD16-4928-A3A5-CC03EF7F1268}" type="presParOf" srcId="{51EA9866-D85E-48F7-A97A-278A291EBCBC}" destId="{B6AE62E8-C32B-4294-8B24-0C9C858CBAA2}" srcOrd="1" destOrd="0" presId="urn:microsoft.com/office/officeart/2018/5/layout/IconCircleLabelList"/>
    <dgm:cxn modelId="{D7F2CCC6-5FB2-4B92-A1A1-2E2DB2BF0F15}" type="presParOf" srcId="{51EA9866-D85E-48F7-A97A-278A291EBCBC}" destId="{ECDF748A-80C0-42E2-A650-1AB6A8C3EAF1}" srcOrd="2" destOrd="0" presId="urn:microsoft.com/office/officeart/2018/5/layout/IconCircleLabelList"/>
    <dgm:cxn modelId="{B5E680C5-83CF-4461-83DD-33BD006F358A}" type="presParOf" srcId="{51EA9866-D85E-48F7-A97A-278A291EBCBC}" destId="{6046DE4C-33E6-443B-A5D9-AAB2EBFEC6E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76822A-6907-4E88-8762-C9630E78954C}">
      <dsp:nvSpPr>
        <dsp:cNvPr id="0" name=""/>
        <dsp:cNvSpPr/>
      </dsp:nvSpPr>
      <dsp:spPr>
        <a:xfrm>
          <a:off x="684914" y="1016402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CFF31B-E23C-499F-9EE9-49390988B338}">
      <dsp:nvSpPr>
        <dsp:cNvPr id="0" name=""/>
        <dsp:cNvSpPr/>
      </dsp:nvSpPr>
      <dsp:spPr>
        <a:xfrm>
          <a:off x="91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E375A-116A-421A-A834-E2CFA59B8F64}">
      <dsp:nvSpPr>
        <dsp:cNvPr id="0" name=""/>
        <dsp:cNvSpPr/>
      </dsp:nvSpPr>
      <dsp:spPr>
        <a:xfrm>
          <a:off x="33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E" sz="1900" kern="1200"/>
            <a:t>Intro </a:t>
          </a:r>
          <a:endParaRPr lang="en-US" sz="1900" kern="1200"/>
        </a:p>
      </dsp:txBody>
      <dsp:txXfrm>
        <a:off x="333914" y="2456402"/>
        <a:ext cx="1800000" cy="720000"/>
      </dsp:txXfrm>
    </dsp:sp>
    <dsp:sp modelId="{98E67E29-6D9B-4328-903A-218170A3DC22}">
      <dsp:nvSpPr>
        <dsp:cNvPr id="0" name=""/>
        <dsp:cNvSpPr/>
      </dsp:nvSpPr>
      <dsp:spPr>
        <a:xfrm>
          <a:off x="2799914" y="1016402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CBC11-7B5D-4FB6-BCFC-17691BB91E4B}">
      <dsp:nvSpPr>
        <dsp:cNvPr id="0" name=""/>
        <dsp:cNvSpPr/>
      </dsp:nvSpPr>
      <dsp:spPr>
        <a:xfrm>
          <a:off x="303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798445-0E47-4594-B30E-8F5BD21EC7D4}">
      <dsp:nvSpPr>
        <dsp:cNvPr id="0" name=""/>
        <dsp:cNvSpPr/>
      </dsp:nvSpPr>
      <dsp:spPr>
        <a:xfrm>
          <a:off x="244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E" sz="1900" kern="1200"/>
            <a:t>Project Overview</a:t>
          </a:r>
          <a:endParaRPr lang="en-US" sz="1900" kern="1200"/>
        </a:p>
      </dsp:txBody>
      <dsp:txXfrm>
        <a:off x="2448914" y="2456402"/>
        <a:ext cx="1800000" cy="720000"/>
      </dsp:txXfrm>
    </dsp:sp>
    <dsp:sp modelId="{E276F67E-97F9-4E3B-9270-0D28F7E614D9}">
      <dsp:nvSpPr>
        <dsp:cNvPr id="0" name=""/>
        <dsp:cNvSpPr/>
      </dsp:nvSpPr>
      <dsp:spPr>
        <a:xfrm>
          <a:off x="4914914" y="1016402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E1981B-DCD6-476B-9085-5707D34304B0}">
      <dsp:nvSpPr>
        <dsp:cNvPr id="0" name=""/>
        <dsp:cNvSpPr/>
      </dsp:nvSpPr>
      <dsp:spPr>
        <a:xfrm>
          <a:off x="514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EBF6A-0E68-4BE4-ABC0-845609CE41D5}">
      <dsp:nvSpPr>
        <dsp:cNvPr id="0" name=""/>
        <dsp:cNvSpPr/>
      </dsp:nvSpPr>
      <dsp:spPr>
        <a:xfrm>
          <a:off x="456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E" sz="1900" kern="1200"/>
            <a:t>Technical Details </a:t>
          </a:r>
          <a:endParaRPr lang="en-US" sz="1900" kern="1200"/>
        </a:p>
      </dsp:txBody>
      <dsp:txXfrm>
        <a:off x="4563914" y="2456402"/>
        <a:ext cx="1800000" cy="720000"/>
      </dsp:txXfrm>
    </dsp:sp>
    <dsp:sp modelId="{4DB0C151-2922-45EB-BA1D-C9F124DDF503}">
      <dsp:nvSpPr>
        <dsp:cNvPr id="0" name=""/>
        <dsp:cNvSpPr/>
      </dsp:nvSpPr>
      <dsp:spPr>
        <a:xfrm>
          <a:off x="7029914" y="1016402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475DEF-8377-4465-AEE7-BBFB373354FA}">
      <dsp:nvSpPr>
        <dsp:cNvPr id="0" name=""/>
        <dsp:cNvSpPr/>
      </dsp:nvSpPr>
      <dsp:spPr>
        <a:xfrm>
          <a:off x="726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9D1C88-308A-4C1F-8A16-CC9EE5E2C7AA}">
      <dsp:nvSpPr>
        <dsp:cNvPr id="0" name=""/>
        <dsp:cNvSpPr/>
      </dsp:nvSpPr>
      <dsp:spPr>
        <a:xfrm>
          <a:off x="667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Desktop Application</a:t>
          </a:r>
        </a:p>
      </dsp:txBody>
      <dsp:txXfrm>
        <a:off x="6678914" y="2456402"/>
        <a:ext cx="1800000" cy="720000"/>
      </dsp:txXfrm>
    </dsp:sp>
    <dsp:sp modelId="{3AFE8363-4B5E-4519-BF83-20A38445A615}">
      <dsp:nvSpPr>
        <dsp:cNvPr id="0" name=""/>
        <dsp:cNvSpPr/>
      </dsp:nvSpPr>
      <dsp:spPr>
        <a:xfrm>
          <a:off x="9144914" y="1016402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AE62E8-C32B-4294-8B24-0C9C858CBAA2}">
      <dsp:nvSpPr>
        <dsp:cNvPr id="0" name=""/>
        <dsp:cNvSpPr/>
      </dsp:nvSpPr>
      <dsp:spPr>
        <a:xfrm>
          <a:off x="937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6DE4C-33E6-443B-A5D9-AAB2EBFEC6E9}">
      <dsp:nvSpPr>
        <dsp:cNvPr id="0" name=""/>
        <dsp:cNvSpPr/>
      </dsp:nvSpPr>
      <dsp:spPr>
        <a:xfrm>
          <a:off x="879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Challenges and Solutions</a:t>
          </a:r>
          <a:r>
            <a:rPr lang="en-AE" sz="1900" kern="1200"/>
            <a:t>  </a:t>
          </a:r>
          <a:endParaRPr lang="en-US" sz="1900" kern="1200"/>
        </a:p>
      </dsp:txBody>
      <dsp:txXfrm>
        <a:off x="8793914" y="245640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3A6B0-0B89-4E02-8DFE-E1526C1B04A1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362B4-94E3-4037-946B-A7E3C10DD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5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362B4-94E3-4037-946B-A7E3C10DDC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89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E" dirty="0"/>
              <a:t>What is function in </a:t>
            </a:r>
            <a:r>
              <a:rPr lang="en-AE" dirty="0" err="1"/>
              <a:t>sql</a:t>
            </a:r>
            <a:r>
              <a:rPr lang="en-AE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</a:t>
            </a:r>
            <a:r>
              <a:rPr lang="en-AE" dirty="0" err="1"/>
              <a:t>uick</a:t>
            </a:r>
            <a:r>
              <a:rPr lang="en-AE" dirty="0"/>
              <a:t> </a:t>
            </a:r>
            <a:r>
              <a:rPr lang="en-AE" dirty="0" err="1"/>
              <a:t>br</a:t>
            </a:r>
            <a:r>
              <a:rPr lang="en-US" dirty="0" err="1"/>
              <a:t>ie</a:t>
            </a:r>
            <a:r>
              <a:rPr lang="en-AE" dirty="0"/>
              <a:t>f of the function?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362B4-94E3-4037-946B-A7E3C10DDC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82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41B3B-B1F8-A6A4-FD3C-D976FE62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12DDE-608F-00A7-9413-A90DBA086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07DB7-28C9-1F7F-B3E9-B28D811B1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EAA3-CFDB-4191-A3D5-DD646B4376E2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7B928-6D03-867E-A53F-51B454F3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EA87E-CF68-5156-ECC6-B211D549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FDD6-0C00-4048-9F2A-C699BF78B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3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E174-2A05-3EA4-5598-C711C1FD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7BF60B-FC68-D28C-926C-66F10C1D0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36606-4823-8264-5ED4-68CDB6CBF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EAA3-CFDB-4191-A3D5-DD646B4376E2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8BB8A-0764-9AEB-C8CE-5AFDA34A4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9755D-224A-0E9B-6715-885088D4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FDD6-0C00-4048-9F2A-C699BF78B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7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B3452-A374-2FFF-29AA-C0DE0212C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25D05-2759-F8CD-D263-02294B7A5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F09CB-92FB-00B2-E23B-FB061B77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EAA3-CFDB-4191-A3D5-DD646B4376E2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BDD8D-210A-114B-A7A1-C349F015B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62966-3033-A055-EE9E-1F1E4793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FDD6-0C00-4048-9F2A-C699BF78B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33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7B016-CC22-9EA6-ED2B-592CE2228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D8641-BFEA-A8DC-8778-41634B8DB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2DD05-8196-B16E-2BDB-4698CB674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EAA3-CFDB-4191-A3D5-DD646B4376E2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84D7A-5758-1917-7FCA-AE0BD2C90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F17D6-B022-40D1-31AF-32E676674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FDD6-0C00-4048-9F2A-C699BF78B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73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E9F2-1A1C-9C34-2A95-72C6876F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634D2-F5F2-8982-CBC4-1B3DCEB1A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77822-7076-738C-5777-7F6FE4D23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EAA3-CFDB-4191-A3D5-DD646B4376E2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1A177-BE2C-4B87-AA79-AD7C0D88B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CB091-563C-316A-960E-5BDCD2AE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FDD6-0C00-4048-9F2A-C699BF78B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8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8DDE-772D-2FDA-D0FB-1CFC8D4E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9455-6A64-6918-8813-7B43D5416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E7203-B63D-D4C3-E6E5-A0557B987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E6FF6-0CC7-C4F6-B7A5-A373109FF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EAA3-CFDB-4191-A3D5-DD646B4376E2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699A44-B827-080C-2980-D57483DCB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D2F6A-5446-3F53-D8CE-D26DD797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FDD6-0C00-4048-9F2A-C699BF78B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07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11D31-1F54-730E-633D-31002A9D0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699B7-CC81-6FE2-C1C0-8A73A3684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751DC-F27D-427A-92D8-0BAB4E9F5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BAB02E-3E6D-0318-23D5-79B043EF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012BB-545E-3B1E-12D7-16B632CD2D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D6F84F-412B-C53D-1C09-549B8D805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EAA3-CFDB-4191-A3D5-DD646B4376E2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76F682-F4B7-BD60-C4D7-C7A1E56D5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88CDDB-67EF-676F-A06B-56296DECC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FDD6-0C00-4048-9F2A-C699BF78B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63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08B79-BC2F-E594-D5A7-4E81BD408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F22F52-CA83-E7CD-D4AA-021093C24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EAA3-CFDB-4191-A3D5-DD646B4376E2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73EFC-477B-22DD-B26D-9A7B78CAC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72D6A-861A-7F0D-B013-14F431FF0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FDD6-0C00-4048-9F2A-C699BF78B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85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3459FB-A23F-C0D6-93C3-794322DFA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EAA3-CFDB-4191-A3D5-DD646B4376E2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FDDCAE-6B69-69CD-8404-D47845C2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77ADD-6012-0739-0E0C-F22E6104C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FDD6-0C00-4048-9F2A-C699BF78B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6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E931B-D37F-DB87-BBA7-9E916E6E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A7BF3-19E4-E1BE-BB92-17A367312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5D735-BC79-7AD0-A150-EBE5D1877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CFDFA-E373-AA23-5B0B-86E1C0D5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EAA3-CFDB-4191-A3D5-DD646B4376E2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E7952-F313-5CDD-2713-55D1523F2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E9B77-2DD4-DF4C-87B1-4EB3AE271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FDD6-0C00-4048-9F2A-C699BF78B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55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A25A-1805-8BA4-ADC7-FA532F455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3DD912-C267-ED41-1C29-83D9A7977D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AD787-C1F7-CFA6-EBAC-73040EF3D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B8C4D-3DDE-C882-C81C-3E227B27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EAA3-CFDB-4191-A3D5-DD646B4376E2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CE413-7A02-4441-86EA-A651CAF8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67102-63CE-2E60-2D76-092E9839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FDD6-0C00-4048-9F2A-C699BF78B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9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C100DA-444F-B486-BEB2-A2B1F08E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55CE8-5807-5D3D-7C36-30851EA54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B6D9-E7A2-5110-81EB-04F1411D0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2EEAA3-CFDB-4191-A3D5-DD646B4376E2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EF622-8771-E76F-D3BA-D7250544E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3F2C8-E811-B597-B813-5908E32E9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BFFDD6-0C00-4048-9F2A-C699BF78B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0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microsoft.com/office/2011/relationships/webextension" Target="../webextensions/webextension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microsoft.com/office/2011/relationships/webextension" Target="../webextensions/webextension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jpeg"/><Relationship Id="rId4" Type="http://schemas.openxmlformats.org/officeDocument/2006/relationships/image" Target="../media/image91.jpeg"/><Relationship Id="rId9" Type="http://schemas.openxmlformats.org/officeDocument/2006/relationships/image" Target="../media/image9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9C882-57AD-054C-4DB3-4053F6366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67BF3-13D8-4C66-100C-C83025F8E9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5C355AE-DAD9-6FC1-F68A-0A9DE401D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038C18-8EE1-5587-91EE-04A20D3E5A43}"/>
              </a:ext>
            </a:extLst>
          </p:cNvPr>
          <p:cNvSpPr/>
          <p:nvPr/>
        </p:nvSpPr>
        <p:spPr>
          <a:xfrm>
            <a:off x="1730477" y="1420608"/>
            <a:ext cx="5928851" cy="2089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AE" sz="2400" b="1" dirty="0">
                <a:solidFill>
                  <a:schemeClr val="tx1"/>
                </a:solidFill>
              </a:rPr>
              <a:t>ITI Graduation Project – Presentation</a:t>
            </a:r>
            <a:br>
              <a:rPr lang="en-AE" sz="2400" b="1" dirty="0">
                <a:solidFill>
                  <a:schemeClr val="tx1"/>
                </a:solidFill>
              </a:rPr>
            </a:br>
            <a:r>
              <a:rPr lang="en-AE" sz="2400" b="1" dirty="0">
                <a:solidFill>
                  <a:schemeClr val="tx1"/>
                </a:solidFill>
              </a:rPr>
              <a:t>ITI Examination System</a:t>
            </a:r>
          </a:p>
          <a:p>
            <a:pPr algn="ctr">
              <a:lnSpc>
                <a:spcPct val="150000"/>
              </a:lnSpc>
            </a:pPr>
            <a:r>
              <a:rPr lang="en-AE" sz="2400" b="1" dirty="0">
                <a:solidFill>
                  <a:schemeClr val="tx1"/>
                </a:solidFill>
              </a:rPr>
              <a:t>Intake Q3 - 2024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9" name="Picture 8" descr="A red and black logo&#10;&#10;Description automatically generated">
            <a:extLst>
              <a:ext uri="{FF2B5EF4-FFF2-40B4-BE49-F238E27FC236}">
                <a16:creationId xmlns:a16="http://schemas.microsoft.com/office/drawing/2014/main" id="{6D2CFAE1-BAD9-9CA6-E0DB-CA5BA42C4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5" y="1420608"/>
            <a:ext cx="807372" cy="807372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5D4AC6C-90AE-36FC-DE3E-65F9285FF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513885"/>
              </p:ext>
            </p:extLst>
          </p:nvPr>
        </p:nvGraphicFramePr>
        <p:xfrm>
          <a:off x="3282334" y="3428999"/>
          <a:ext cx="3039808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39808">
                  <a:extLst>
                    <a:ext uri="{9D8B030D-6E8A-4147-A177-3AD203B41FA5}">
                      <a16:colId xmlns:a16="http://schemas.microsoft.com/office/drawing/2014/main" val="2018888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E" dirty="0"/>
                        <a:t>Team Members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857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E" sz="1600" b="1" dirty="0"/>
                        <a:t>Muaz Mahmoud Saad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2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E" sz="1600" b="1" dirty="0"/>
                        <a:t>Ahmed Tarek Hamed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861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E" sz="1600" b="1" dirty="0"/>
                        <a:t>Raghad Ashraf </a:t>
                      </a:r>
                      <a:r>
                        <a:rPr lang="en-AE" sz="1600" b="1" dirty="0" err="1"/>
                        <a:t>Elghobashy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365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E" sz="1600" b="1" dirty="0"/>
                        <a:t>Osama Mostafa Ghanem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155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E" sz="1600" b="1" dirty="0"/>
                        <a:t>Ahmed Ashraf Ahmed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57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241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451" y="586855"/>
            <a:ext cx="3986424" cy="3387497"/>
          </a:xfrm>
        </p:spPr>
        <p:txBody>
          <a:bodyPr anchor="b">
            <a:normAutofit/>
          </a:bodyPr>
          <a:lstStyle/>
          <a:p>
            <a:pPr algn="r"/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- Mapping 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FADB8A3-A757-B360-B664-B3863AAED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41731"/>
            <a:ext cx="8065684" cy="680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6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451" y="586855"/>
            <a:ext cx="3986424" cy="3387497"/>
          </a:xfrm>
        </p:spPr>
        <p:txBody>
          <a:bodyPr anchor="b">
            <a:normAutofit/>
          </a:bodyPr>
          <a:lstStyle/>
          <a:p>
            <a:pPr algn="r"/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- Schema 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3" descr="A computer screen shot of a computer flow chart&#10;&#10;Description automatically generated">
            <a:extLst>
              <a:ext uri="{FF2B5EF4-FFF2-40B4-BE49-F238E27FC236}">
                <a16:creationId xmlns:a16="http://schemas.microsoft.com/office/drawing/2014/main" id="{0E9330F0-220D-B9C6-70B4-A1DD455C0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10138"/>
            <a:ext cx="8154174" cy="67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Stored Procedures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D8B9E-73F6-1D51-EC9D-782FCE19E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E" sz="2400" dirty="0"/>
              <a:t>For each table we create the 4 procedures </a:t>
            </a:r>
            <a:r>
              <a:rPr lang="en-AE" sz="1600" i="1" dirty="0"/>
              <a:t>(SELECT , INSERT , UPDATE , DELETE).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0AB1FE-5EC2-AEA0-67F6-A96E45BB2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31" y="2265302"/>
            <a:ext cx="4589807" cy="19514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3CFF61-FE1B-AB7D-3C74-98B5EFDA0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66" y="2307398"/>
            <a:ext cx="5699354" cy="19586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04DF25-C04C-0639-22F1-175B3EC1E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522838"/>
            <a:ext cx="4599040" cy="21896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8A1094-8ED2-AD01-1190-D1CE19BBD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266" y="4522839"/>
            <a:ext cx="5699354" cy="222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3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Stored Procedures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D8B9E-73F6-1D51-EC9D-782FCE19E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E" sz="2400" dirty="0"/>
              <a:t>Create Two Triggers to prevent deletion or update of the student answers </a:t>
            </a:r>
          </a:p>
          <a:p>
            <a:endParaRPr lang="en-US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720C8B-9AF4-92F7-9C14-7566881DA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63" y="2504984"/>
            <a:ext cx="5006774" cy="139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FB2EE6-CA83-06EF-934A-7B4679A2C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63" y="4244059"/>
            <a:ext cx="5349704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84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451" y="586855"/>
            <a:ext cx="3986424" cy="3387497"/>
          </a:xfrm>
        </p:spPr>
        <p:txBody>
          <a:bodyPr anchor="b">
            <a:normAutofit/>
          </a:bodyPr>
          <a:lstStyle/>
          <a:p>
            <a:pPr algn="r"/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Stored Procedures</a:t>
            </a:r>
            <a:br>
              <a:rPr lang="en-AE" sz="4000" dirty="0">
                <a:solidFill>
                  <a:srgbClr val="FFFFFF"/>
                </a:solidFill>
              </a:rPr>
            </a:b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(Exam-Generation)</a:t>
            </a:r>
            <a:r>
              <a:rPr lang="en-AE" sz="2800" dirty="0">
                <a:solidFill>
                  <a:srgbClr val="FFFFFF"/>
                </a:solidFill>
              </a:rPr>
              <a:t> 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71C20-6B6E-F24C-20E1-0014251A9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414" y="10138"/>
            <a:ext cx="4130398" cy="674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38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451" y="586855"/>
            <a:ext cx="3986424" cy="3387497"/>
          </a:xfrm>
        </p:spPr>
        <p:txBody>
          <a:bodyPr anchor="b">
            <a:normAutofit/>
          </a:bodyPr>
          <a:lstStyle/>
          <a:p>
            <a:pPr algn="r"/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Stored Procedures </a:t>
            </a:r>
            <a:br>
              <a:rPr lang="en-AE" sz="4000" dirty="0">
                <a:solidFill>
                  <a:srgbClr val="FFFFFF"/>
                </a:solidFill>
              </a:rPr>
            </a:b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(insert - answer)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42764-C41D-D3D9-BF2C-901120799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915" y="1865299"/>
            <a:ext cx="6668705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19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Technical Details – Stored Procedures </a:t>
            </a: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(Exam-Correction) 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C1AD2BE-0C1A-8520-F8C0-6B263D37D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689" y="467208"/>
            <a:ext cx="5331226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72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Functions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D8B9E-73F6-1D51-EC9D-782FCE19E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SQL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Scalar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function that return a line describe the branch briefly</a:t>
            </a:r>
            <a:endParaRPr lang="en-US" i="1" dirty="0">
              <a:latin typeface="Aptos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40153-4ABB-EBFD-9EC9-C38B29137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327" y="2340077"/>
            <a:ext cx="10440738" cy="408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FB3704-AFC5-D466-650C-3EE29046E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427" y="3821864"/>
            <a:ext cx="2834886" cy="13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42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Functions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D8B9E-73F6-1D51-EC9D-782FCE19E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(Body)"/>
              </a:rPr>
              <a:t>SQL function that return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Aptos (Body)"/>
              </a:rPr>
              <a:t>XML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(Body)"/>
              </a:rPr>
              <a:t>describe the number of student in each branch </a:t>
            </a:r>
            <a:endParaRPr lang="en-US" i="1" dirty="0">
              <a:latin typeface="Aptos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D99BD2-BB22-20AC-94F1-FDBF2650A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76" y="2418733"/>
            <a:ext cx="8166289" cy="4168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18194-2F7F-0D19-C126-A3003CD91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715" y="2348602"/>
            <a:ext cx="3483085" cy="416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23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Functions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D8B9E-73F6-1D51-EC9D-782FCE19E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(Body)"/>
              </a:rPr>
              <a:t>SQL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Aptos (Body)"/>
              </a:rPr>
              <a:t>inline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(Body)"/>
              </a:rPr>
              <a:t>function that return table of student exam course grades</a:t>
            </a:r>
            <a:endParaRPr lang="en-US" i="1" dirty="0">
              <a:latin typeface="Aptos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22B8C-AC1E-ABAE-D052-6C721ADE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51" y="2513161"/>
            <a:ext cx="7342003" cy="3563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3870E-EE7B-FC1B-7718-88EF37892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857" y="3646933"/>
            <a:ext cx="2819644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52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>
                <a:solidFill>
                  <a:srgbClr val="FFFFFF"/>
                </a:solidFill>
              </a:rPr>
              <a:t>Agenda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AF23F14C-33AC-EF5C-625F-9CBC7C3CE4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189312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3104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Functions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D8B9E-73F6-1D51-EC9D-782FCE19E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4836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inline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function that return table contains number of hired students grouped by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compan</a:t>
            </a:r>
            <a:r>
              <a:rPr lang="en-AE" sz="1800" dirty="0">
                <a:solidFill>
                  <a:srgbClr val="000000"/>
                </a:solidFill>
                <a:latin typeface="Arial" panose="020B0604020202020204" pitchFamily="34" charset="0"/>
              </a:rPr>
              <a:t>y</a:t>
            </a:r>
            <a:endParaRPr lang="en-US" i="1" dirty="0">
              <a:latin typeface="Aptos" panose="020B00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3B81EB-8307-AB87-FCBC-5EED74FD9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31" y="2270952"/>
            <a:ext cx="5760050" cy="1533678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251965F-A940-5D5E-09A9-621C1D3EF98B}"/>
              </a:ext>
            </a:extLst>
          </p:cNvPr>
          <p:cNvSpPr txBox="1">
            <a:spLocks/>
          </p:cNvSpPr>
          <p:nvPr/>
        </p:nvSpPr>
        <p:spPr>
          <a:xfrm>
            <a:off x="838200" y="3896976"/>
            <a:ext cx="10515600" cy="44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inline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function that return table contains number of hired students grouped by tracks</a:t>
            </a:r>
            <a:endParaRPr lang="en-US" i="1" dirty="0">
              <a:latin typeface="Aptos" panose="020B00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D71768-01B0-0B42-83EE-6E7F2228B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53" y="4687564"/>
            <a:ext cx="4762854" cy="1939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AFEB22-E687-657A-372F-44FF48534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208" y="2228184"/>
            <a:ext cx="1767993" cy="1576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C7F8B4-B4DC-4861-B5DF-7686A18B1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208" y="4329540"/>
            <a:ext cx="2796782" cy="220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72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Views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D8B9E-73F6-1D51-EC9D-782FCE19E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4836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VIEW to display Average grades for students by Branch and Tracks</a:t>
            </a:r>
            <a:endParaRPr lang="en-US" i="1" dirty="0">
              <a:latin typeface="Aptos" panose="020B0004020202020204" pitchFamily="34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251965F-A940-5D5E-09A9-621C1D3EF98B}"/>
              </a:ext>
            </a:extLst>
          </p:cNvPr>
          <p:cNvSpPr txBox="1">
            <a:spLocks/>
          </p:cNvSpPr>
          <p:nvPr/>
        </p:nvSpPr>
        <p:spPr>
          <a:xfrm>
            <a:off x="838200" y="3896976"/>
            <a:ext cx="10515600" cy="44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VIEW to display MAX &amp; MIN $ budget and freelancing platform for freelancing jobs</a:t>
            </a:r>
            <a:endParaRPr lang="en-US" i="1" dirty="0">
              <a:latin typeface="Aptos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48CD9-EC4B-2E52-EAFC-C8081E7C0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30" y="2172285"/>
            <a:ext cx="6197340" cy="1577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3D133-695E-EBAC-043D-AA2F33993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29" y="4689820"/>
            <a:ext cx="6988127" cy="127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81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Views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D8B9E-73F6-1D51-EC9D-782FCE19E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4836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VIEW to display MAX &amp; MIN $ Salary and Company Name for Student who got jobs</a:t>
            </a:r>
            <a:endParaRPr lang="en-US" i="1" dirty="0">
              <a:latin typeface="Aptos" panose="020B0004020202020204" pitchFamily="34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251965F-A940-5D5E-09A9-621C1D3EF98B}"/>
              </a:ext>
            </a:extLst>
          </p:cNvPr>
          <p:cNvSpPr txBox="1">
            <a:spLocks/>
          </p:cNvSpPr>
          <p:nvPr/>
        </p:nvSpPr>
        <p:spPr>
          <a:xfrm>
            <a:off x="838200" y="3896976"/>
            <a:ext cx="10515600" cy="44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VIEW to display # of Students for every branchy</a:t>
            </a:r>
            <a:endParaRPr lang="en-US" i="1" dirty="0"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C83B0-1427-8788-CF71-FBF95023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01" y="2299548"/>
            <a:ext cx="9104442" cy="1289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BE30D9-9339-AA91-7196-612D14FE2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01" y="4593978"/>
            <a:ext cx="7248851" cy="18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26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Rules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D8B9E-73F6-1D51-EC9D-782FCE19E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8078"/>
          </a:xfrm>
        </p:spPr>
        <p:txBody>
          <a:bodyPr>
            <a:normAutofit lnSpcReduction="10000"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build three rules to insure the data validation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Rule to check the phone is right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Rule to check the mail validation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Rule to check the salary &gt;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ABA4C-586E-750C-1534-ECBDD5B80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938" y="2962882"/>
            <a:ext cx="6386055" cy="350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26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3046326"/>
            <a:ext cx="3581402" cy="1633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i="0" u="none" strike="noStrike" dirty="0">
                <a:solidFill>
                  <a:schemeClr val="bg1"/>
                </a:solidFill>
                <a:effectLst/>
                <a:latin typeface="Aptos (Body)"/>
              </a:rPr>
              <a:t>Create the possible index on the tables to make the process of retrieving data faster.</a:t>
            </a:r>
            <a:endParaRPr lang="en-US" sz="4000" kern="12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27CAB6-162D-80CF-08E8-001212BD4C91}"/>
              </a:ext>
            </a:extLst>
          </p:cNvPr>
          <p:cNvSpPr txBox="1">
            <a:spLocks/>
          </p:cNvSpPr>
          <p:nvPr/>
        </p:nvSpPr>
        <p:spPr>
          <a:xfrm>
            <a:off x="368782" y="1557120"/>
            <a:ext cx="3581402" cy="1633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Technical Details – Index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2C4F1A-A3A8-7BD1-7520-CACA4DC6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307" y="189884"/>
            <a:ext cx="469582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75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SSIS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D8B9E-73F6-1D51-EC9D-782FCE19E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2104"/>
          </a:xfrm>
        </p:spPr>
        <p:txBody>
          <a:bodyPr>
            <a:normAutofit fontScale="92500" lnSpcReduction="10000"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ptos (Body)"/>
              </a:rPr>
              <a:t>We have build 4 SSIS packages ,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ptos (Body)"/>
              </a:rPr>
              <a:t> the business logic is to follow up with the students that didn’t find a job or didn’t perform freelancing tasks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ptos (Body)"/>
              </a:rPr>
              <a:t>Also to update the database with the new hired and the students that have done a freelancing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5337D-C705-4DDC-EC21-F0C77B5F7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8" y="2549370"/>
            <a:ext cx="4801551" cy="4132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41A32B-879F-B247-49CE-45E85626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384" y="2549370"/>
            <a:ext cx="5422639" cy="413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68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SSIS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7E1CC1-B374-EC01-394E-2FABEE552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840937"/>
            <a:ext cx="3403805" cy="443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80AA452-7403-E1BB-95D9-9D0D5B106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395" y="1840938"/>
            <a:ext cx="3152160" cy="443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5037D2F-B5C7-F942-C557-8A1374937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195" y="1840937"/>
            <a:ext cx="3574948" cy="443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269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SSRS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C2B92F1-118B-458C-E2A7-AE077BE9C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130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Report that returns the students information according to Department No parameter</a:t>
            </a:r>
            <a:endParaRPr lang="en-US" sz="1100" b="0" dirty="0"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999C31-D8E9-8B80-658C-BC031238C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608" y="2384474"/>
            <a:ext cx="5318449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FA7994F-B903-3D43-BB76-4AC0FDE71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46" y="2384474"/>
            <a:ext cx="5079283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792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SSRS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C2B92F1-118B-458C-E2A7-AE077BE9C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130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Report that takes the student ID and returns the grades of the student in all courses</a:t>
            </a:r>
            <a:endParaRPr lang="en-US" sz="1100" b="0" dirty="0">
              <a:effectLst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BEA667-9125-2071-3480-AB04ADC9C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733" y="2268869"/>
            <a:ext cx="5048709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0EA8E3E-1536-1C60-4A20-AD2071917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58" y="2268869"/>
            <a:ext cx="5164617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424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SSRS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504792-B3CE-718D-6B50-D3A08179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61936"/>
          </a:xfrm>
        </p:spPr>
        <p:txBody>
          <a:bodyPr>
            <a:normAutofit fontScale="85000" lnSpcReduction="10000"/>
          </a:bodyPr>
          <a:lstStyle/>
          <a:p>
            <a:pPr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takes the instructor ID and returns the name of the courses that he teaches and the number of students per course.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93F694-9389-7AAC-C918-FE28ED58C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316" y="2424424"/>
            <a:ext cx="4251837" cy="399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237263-DEB5-3E45-B2BC-63008BBC7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33" y="2446390"/>
            <a:ext cx="573405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885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7787B-2C00-C535-52FD-5515F96A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Project Overview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4221BC-54D5-0067-F52D-ADE2B3760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50" y="2025446"/>
            <a:ext cx="10515600" cy="29519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</a:t>
            </a:r>
            <a:r>
              <a:rPr lang="en-AE" dirty="0"/>
              <a:t>n this project we try to Build ITI Examination System</a:t>
            </a:r>
          </a:p>
          <a:p>
            <a:r>
              <a:rPr lang="en-AE" dirty="0"/>
              <a:t>Organizing project tasks among team members </a:t>
            </a:r>
          </a:p>
          <a:p>
            <a:r>
              <a:rPr lang="en-AE" dirty="0"/>
              <a:t>Applying Database Design Principles </a:t>
            </a:r>
          </a:p>
          <a:p>
            <a:r>
              <a:rPr lang="en-AE" dirty="0"/>
              <a:t>Building Desktop Application </a:t>
            </a:r>
          </a:p>
          <a:p>
            <a:r>
              <a:rPr lang="en-AE" dirty="0"/>
              <a:t>Presenting the data in SSRS Reports and Power BI dashboards</a:t>
            </a:r>
          </a:p>
          <a:p>
            <a:r>
              <a:rPr lang="en-AE" dirty="0"/>
              <a:t>Perfectly planning and organizing all the details from the ERD – Linked post</a:t>
            </a:r>
          </a:p>
          <a:p>
            <a:endParaRPr lang="en-A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570F9-EE57-A20C-54A9-1A400E06C3C2}"/>
              </a:ext>
            </a:extLst>
          </p:cNvPr>
          <p:cNvSpPr txBox="1"/>
          <p:nvPr/>
        </p:nvSpPr>
        <p:spPr>
          <a:xfrm>
            <a:off x="688256" y="5656104"/>
            <a:ext cx="1081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800" b="1" dirty="0">
                <a:solidFill>
                  <a:schemeClr val="accent1"/>
                </a:solidFill>
              </a:rPr>
              <a:t>The Question is how to organise and plan all that?????????</a:t>
            </a:r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81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SSRS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C2B92F1-118B-458C-E2A7-AE077BE9C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793"/>
            <a:ext cx="10515600" cy="484956"/>
          </a:xfrm>
        </p:spPr>
        <p:txBody>
          <a:bodyPr>
            <a:normAutofit/>
          </a:bodyPr>
          <a:lstStyle/>
          <a:p>
            <a:pPr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Report that takes Topic ID and returns its Courses  </a:t>
            </a:r>
            <a:endParaRPr lang="en-US" sz="1200" b="0" dirty="0">
              <a:effectLst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133F5C-F247-BBA8-5667-59806783F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859" y="2544495"/>
            <a:ext cx="57340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20AEC51-71A8-A745-A913-CF39EFC4F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93" y="2544495"/>
            <a:ext cx="45510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233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SSRS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C2B92F1-118B-458C-E2A7-AE077BE9C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130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Report that takes exam number and returns the Questions in it and choices [freeform report]</a:t>
            </a:r>
            <a:endParaRPr lang="en-US" sz="1100" b="0" dirty="0">
              <a:effectLst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C512927-8660-313D-612B-9848A684F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21" y="2353439"/>
            <a:ext cx="5467765" cy="404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94B8A20E-BBD5-88B5-FA6A-D7E842E893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28975" y="1885950"/>
            <a:ext cx="573405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AE7C2E7-358A-4AFA-C088-4B03D4BEB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70" y="2403531"/>
            <a:ext cx="5467765" cy="399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84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SSRS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C2B92F1-118B-458C-E2A7-AE077BE9C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130"/>
          </a:xfrm>
        </p:spPr>
        <p:txBody>
          <a:bodyPr>
            <a:normAutofit fontScale="85000" lnSpcReduction="10000"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Report that takes exam number and the student ID then returns the Questions in this exam with the student answers.</a:t>
            </a:r>
            <a:endParaRPr lang="en-US" sz="1100" b="0" dirty="0">
              <a:effectLst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743DFF9-ECFA-4184-9250-12D7F29D7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675" y="2367727"/>
            <a:ext cx="547442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EA5E785-16C5-7BF5-5321-CC7A406A6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02" y="2459878"/>
            <a:ext cx="57340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441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Power BI (Data Model)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183A9-339B-F265-28E2-821B594ED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12" y="1655753"/>
            <a:ext cx="6569009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88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Power BI Dashboard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dashboard&#10;&#10;Description automatically generated">
            <a:extLst>
              <a:ext uri="{FF2B5EF4-FFF2-40B4-BE49-F238E27FC236}">
                <a16:creationId xmlns:a16="http://schemas.microsoft.com/office/drawing/2014/main" id="{F6369D1F-606B-A39D-1A9E-42D14BC9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587" y="1761137"/>
            <a:ext cx="1989634" cy="1114920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74F7C03-2130-273C-D7D4-C622C0B29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93" y="1767274"/>
            <a:ext cx="1989634" cy="111492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2D9A522-4514-7A06-0010-9D0838C3A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859" y="3129875"/>
            <a:ext cx="2021761" cy="1160148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6B2FD910-2D76-775A-FA1A-9EAAE3623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199" y="1767275"/>
            <a:ext cx="1986421" cy="1114920"/>
          </a:xfrm>
          <a:prstGeom prst="rect">
            <a:avLst/>
          </a:prstGeom>
        </p:spPr>
      </p:pic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B4208916-5239-40BA-C822-F5CA0C5E1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04" y="1747610"/>
            <a:ext cx="1989634" cy="1106687"/>
          </a:xfrm>
          <a:prstGeom prst="rect">
            <a:avLst/>
          </a:prstGeom>
        </p:spPr>
      </p:pic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39BF603C-6121-A31F-2E80-8955EE69C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0" y="1747271"/>
            <a:ext cx="1989635" cy="1107026"/>
          </a:xfrm>
          <a:prstGeom prst="rect">
            <a:avLst/>
          </a:prstGeom>
        </p:spPr>
      </p:pic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D0AF618D-DA5D-22C2-5F7D-3D02716373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453" y="4526952"/>
            <a:ext cx="2039074" cy="1257123"/>
          </a:xfrm>
          <a:prstGeom prst="rect">
            <a:avLst/>
          </a:prstGeom>
        </p:spPr>
      </p:pic>
      <p:pic>
        <p:nvPicPr>
          <p:cNvPr id="5" name="Picture 4" descr="A screenshot of a computer dashboard&#10;&#10;Description automatically generated">
            <a:extLst>
              <a:ext uri="{FF2B5EF4-FFF2-40B4-BE49-F238E27FC236}">
                <a16:creationId xmlns:a16="http://schemas.microsoft.com/office/drawing/2014/main" id="{B9043049-43D1-7CF6-60D5-621987A0BB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148" y="3124499"/>
            <a:ext cx="2039073" cy="116014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45894608-C6D1-39E6-066E-7B417DCE4D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60" y="4526952"/>
            <a:ext cx="2039073" cy="1257122"/>
          </a:xfrm>
          <a:prstGeom prst="rect">
            <a:avLst/>
          </a:prstGeom>
        </p:spPr>
      </p:pic>
      <p:pic>
        <p:nvPicPr>
          <p:cNvPr id="10" name="Picture 9" descr="A screenshot of a computer dashboard&#10;&#10;Description automatically generated">
            <a:extLst>
              <a:ext uri="{FF2B5EF4-FFF2-40B4-BE49-F238E27FC236}">
                <a16:creationId xmlns:a16="http://schemas.microsoft.com/office/drawing/2014/main" id="{E2AAB955-B28E-CBEE-F747-4BA4CD6C1B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1" y="3124500"/>
            <a:ext cx="2039074" cy="1160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461E1C-994D-B5B8-A95E-D3FC800DA9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5202" y="4537703"/>
            <a:ext cx="2039073" cy="1257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AFC684-B589-B4CF-F82D-70A9B0893B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30098" y="4526952"/>
            <a:ext cx="2092123" cy="12571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64DE07-C4C3-3507-A53E-7FBCF89D60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53501" y="3154532"/>
            <a:ext cx="2003225" cy="1100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08B3CF-8A9F-5626-75C4-336F5A5CA5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0003" y="4554851"/>
            <a:ext cx="2003225" cy="12292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2DA498-0FA4-01B5-95B1-6A832D335B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80383" y="3124499"/>
            <a:ext cx="2003225" cy="112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20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Power BI Dashboard</a:t>
            </a:r>
            <a:endParaRPr lang="en-US" sz="40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4F07AE94-BB25-E745-5585-2427573ECE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6538885"/>
                  </p:ext>
                </p:extLst>
              </p:nvPr>
            </p:nvGraphicFramePr>
            <p:xfrm>
              <a:off x="281449" y="1777335"/>
              <a:ext cx="11418938" cy="42989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4F07AE94-BB25-E745-5585-2427573ECE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449" y="1777335"/>
                <a:ext cx="11418938" cy="4298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3189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05" y="349112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Power BI Dashboard</a:t>
            </a:r>
            <a:endParaRPr lang="en-US" sz="40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019EFCA8-571A-D1F8-B29A-2183CCD913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218847"/>
                  </p:ext>
                </p:extLst>
              </p:nvPr>
            </p:nvGraphicFramePr>
            <p:xfrm>
              <a:off x="1333500" y="1651819"/>
              <a:ext cx="9525000" cy="463468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019EFCA8-571A-D1F8-B29A-2183CCD913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500" y="1651819"/>
                <a:ext cx="9525000" cy="463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7294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Power BI Dashboard</a:t>
            </a:r>
            <a:endParaRPr lang="en-US" sz="40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DF3EFCC3-E820-3B75-9D02-AB38B29311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777243"/>
                  </p:ext>
                </p:extLst>
              </p:nvPr>
            </p:nvGraphicFramePr>
            <p:xfrm>
              <a:off x="1333500" y="1661651"/>
              <a:ext cx="9525000" cy="462484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DF3EFCC3-E820-3B75-9D02-AB38B29311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500" y="1661651"/>
                <a:ext cx="9525000" cy="46248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9034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Power BI Dashboard</a:t>
            </a:r>
            <a:endParaRPr lang="en-US" sz="40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7F2F367F-23D7-420B-FCCA-F2AA75B076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094979"/>
                  </p:ext>
                </p:extLst>
              </p:nvPr>
            </p:nvGraphicFramePr>
            <p:xfrm>
              <a:off x="1333500" y="1691147"/>
              <a:ext cx="9525000" cy="459535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7F2F367F-23D7-420B-FCCA-F2AA75B076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500" y="1691147"/>
                <a:ext cx="9525000" cy="45953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242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Power BI Dashboard</a:t>
            </a:r>
            <a:endParaRPr lang="en-US" sz="40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DAAE218C-4AC4-4BEF-FA01-5CCC799CEB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7002431"/>
                  </p:ext>
                </p:extLst>
              </p:nvPr>
            </p:nvGraphicFramePr>
            <p:xfrm>
              <a:off x="1333500" y="1924819"/>
              <a:ext cx="9525000" cy="436167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DAAE218C-4AC4-4BEF-FA01-5CCC799CEB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500" y="1924819"/>
                <a:ext cx="9525000" cy="43616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3289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7787B-2C00-C535-52FD-5515F96A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Project Phases – Trello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4221BC-54D5-0067-F52D-ADE2B3760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50" y="2025446"/>
            <a:ext cx="10515600" cy="2951982"/>
          </a:xfrm>
        </p:spPr>
        <p:txBody>
          <a:bodyPr/>
          <a:lstStyle/>
          <a:p>
            <a:r>
              <a:rPr lang="en-AE" dirty="0"/>
              <a:t>Dividing the project into three phases and each phase has a set of tasks and each task goes from </a:t>
            </a:r>
          </a:p>
          <a:p>
            <a:pPr lvl="1"/>
            <a:r>
              <a:rPr lang="en-US" dirty="0"/>
              <a:t>P</a:t>
            </a:r>
            <a:r>
              <a:rPr lang="en-AE" dirty="0" err="1"/>
              <a:t>lanned</a:t>
            </a:r>
            <a:r>
              <a:rPr lang="en-AE" dirty="0"/>
              <a:t>          in progress          Testing          Done</a:t>
            </a:r>
          </a:p>
          <a:p>
            <a:pPr marL="457200" lvl="1" indent="0">
              <a:buNone/>
            </a:pPr>
            <a:endParaRPr lang="en-AE" dirty="0"/>
          </a:p>
          <a:p>
            <a:r>
              <a:rPr lang="en-AE" dirty="0"/>
              <a:t>Each task must goes across all those status and it may be revisited again based on the situation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57CC96-196E-28B1-CC0D-8C3B8E1B27BF}"/>
              </a:ext>
            </a:extLst>
          </p:cNvPr>
          <p:cNvCxnSpPr/>
          <p:nvPr/>
        </p:nvCxnSpPr>
        <p:spPr>
          <a:xfrm>
            <a:off x="2644877" y="3087330"/>
            <a:ext cx="442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4C0504-0C1A-0E89-204E-A80DED346B8B}"/>
              </a:ext>
            </a:extLst>
          </p:cNvPr>
          <p:cNvCxnSpPr/>
          <p:nvPr/>
        </p:nvCxnSpPr>
        <p:spPr>
          <a:xfrm>
            <a:off x="4778477" y="3097162"/>
            <a:ext cx="442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2695EF-F94E-FDB3-5F7C-FA740F6D29C3}"/>
              </a:ext>
            </a:extLst>
          </p:cNvPr>
          <p:cNvCxnSpPr/>
          <p:nvPr/>
        </p:nvCxnSpPr>
        <p:spPr>
          <a:xfrm>
            <a:off x="6322142" y="3097162"/>
            <a:ext cx="442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174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Power BI Dashboard</a:t>
            </a:r>
            <a:endParaRPr lang="en-US" sz="40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5FEFB3F0-7EC5-477B-9624-A1691FB6FC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047312"/>
                  </p:ext>
                </p:extLst>
              </p:nvPr>
            </p:nvGraphicFramePr>
            <p:xfrm>
              <a:off x="1333500" y="1730477"/>
              <a:ext cx="9525000" cy="455602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5FEFB3F0-7EC5-477B-9624-A1691FB6FC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500" y="1730477"/>
                <a:ext cx="9525000" cy="45560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4462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Power BI Dashboard</a:t>
            </a:r>
            <a:endParaRPr lang="en-US" sz="40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47C3F849-5E43-16CA-1F47-54CBA146D6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7560940"/>
                  </p:ext>
                </p:extLst>
              </p:nvPr>
            </p:nvGraphicFramePr>
            <p:xfrm>
              <a:off x="668595" y="1730477"/>
              <a:ext cx="10491018" cy="493579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47C3F849-5E43-16CA-1F47-54CBA146D6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595" y="1730477"/>
                <a:ext cx="10491018" cy="49357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101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00" y="763435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Technical Details – Desktop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875F5-DA96-2F85-CA19-018977B63409}"/>
              </a:ext>
            </a:extLst>
          </p:cNvPr>
          <p:cNvSpPr txBox="1"/>
          <p:nvPr/>
        </p:nvSpPr>
        <p:spPr>
          <a:xfrm>
            <a:off x="240660" y="2697628"/>
            <a:ext cx="2895573" cy="1753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rgbClr val="FFFFFF"/>
                </a:solidFill>
              </a:rPr>
              <a:t>Enable user to either register new student or start new exam</a:t>
            </a:r>
          </a:p>
        </p:txBody>
      </p:sp>
      <p:pic>
        <p:nvPicPr>
          <p:cNvPr id="4" name="Picture 3" descr="A building with a green lawn&#10;&#10;Description automatically generated with medium confidence">
            <a:extLst>
              <a:ext uri="{FF2B5EF4-FFF2-40B4-BE49-F238E27FC236}">
                <a16:creationId xmlns:a16="http://schemas.microsoft.com/office/drawing/2014/main" id="{4FE0D098-7280-FD80-57AC-48DD19513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180" y="422353"/>
            <a:ext cx="3700922" cy="2681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D942BC-43C2-D50B-D111-5382A8695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260" y="364307"/>
            <a:ext cx="3527916" cy="2739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80033A-2EE3-5AFD-9FBE-AB6C62B7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804" y="3429000"/>
            <a:ext cx="3654298" cy="30066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1A88BC-0D87-E9FD-08A8-F9CF5E888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9164" y="3429001"/>
            <a:ext cx="3977978" cy="29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5" y="478284"/>
            <a:ext cx="3053795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– Desktop App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875F5-DA96-2F85-CA19-018977B63409}"/>
              </a:ext>
            </a:extLst>
          </p:cNvPr>
          <p:cNvSpPr txBox="1"/>
          <p:nvPr/>
        </p:nvSpPr>
        <p:spPr>
          <a:xfrm>
            <a:off x="455066" y="2565392"/>
            <a:ext cx="32938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</a:t>
            </a:r>
            <a:r>
              <a:rPr lang="en-AE" sz="1800" dirty="0">
                <a:solidFill>
                  <a:srgbClr val="FFFFFF"/>
                </a:solidFill>
              </a:rPr>
              <a:t>o make the process of examination easy and to use the procedures we build a desktop to show how the process is done</a:t>
            </a:r>
          </a:p>
        </p:txBody>
      </p:sp>
      <p:pic>
        <p:nvPicPr>
          <p:cNvPr id="9" name="Picture 8" descr="A computer screen shot of a building&#10;&#10;Description automatically generated">
            <a:extLst>
              <a:ext uri="{FF2B5EF4-FFF2-40B4-BE49-F238E27FC236}">
                <a16:creationId xmlns:a16="http://schemas.microsoft.com/office/drawing/2014/main" id="{8FF575E8-7E67-6FFB-CBE4-2D3BECADF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260" y="373626"/>
            <a:ext cx="3663385" cy="1960896"/>
          </a:xfrm>
          <a:prstGeom prst="rect">
            <a:avLst/>
          </a:prstGeom>
        </p:spPr>
      </p:pic>
      <p:pic>
        <p:nvPicPr>
          <p:cNvPr id="11" name="Picture 10" descr="A computer screen shot of a building&#10;&#10;Description automatically generated">
            <a:extLst>
              <a:ext uri="{FF2B5EF4-FFF2-40B4-BE49-F238E27FC236}">
                <a16:creationId xmlns:a16="http://schemas.microsoft.com/office/drawing/2014/main" id="{1634BD12-0BCB-B8D9-13BF-9E4504214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78" y="432839"/>
            <a:ext cx="3875089" cy="1875204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CDC76E0-BAFE-8BC2-0338-A9453EC01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103" y="2439930"/>
            <a:ext cx="3383542" cy="2083549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E1529B9B-CF08-13E9-EB49-972E19D35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367" y="2439930"/>
            <a:ext cx="3426286" cy="2078613"/>
          </a:xfrm>
          <a:prstGeom prst="rect">
            <a:avLst/>
          </a:prstGeom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B34227F-027B-11F4-C540-C07F4A8DCA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104" y="4565536"/>
            <a:ext cx="3383542" cy="2153935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C1032B48-714F-601A-6297-4BCE49074A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511" y="4600019"/>
            <a:ext cx="3426286" cy="208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5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Non Technical Details – Obstacles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C2B92F1-118B-458C-E2A7-AE077BE9C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765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Meet the project deadline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384EC-93F0-00F8-2273-C29B651DA0E6}"/>
              </a:ext>
            </a:extLst>
          </p:cNvPr>
          <p:cNvSpPr txBox="1">
            <a:spLocks/>
          </p:cNvSpPr>
          <p:nvPr/>
        </p:nvSpPr>
        <p:spPr>
          <a:xfrm>
            <a:off x="838197" y="2435373"/>
            <a:ext cx="10515600" cy="8160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Check the integrity in the data generation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152BD62-A929-F52A-5609-650CF444612B}"/>
              </a:ext>
            </a:extLst>
          </p:cNvPr>
          <p:cNvSpPr txBox="1">
            <a:spLocks/>
          </p:cNvSpPr>
          <p:nvPr/>
        </p:nvSpPr>
        <p:spPr>
          <a:xfrm>
            <a:off x="838197" y="3124003"/>
            <a:ext cx="10515600" cy="767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Build desktop application and handle all the possible logic of it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8438655-1ECC-1670-C7DE-D7DE16DA2C28}"/>
              </a:ext>
            </a:extLst>
          </p:cNvPr>
          <p:cNvSpPr txBox="1">
            <a:spLocks/>
          </p:cNvSpPr>
          <p:nvPr/>
        </p:nvSpPr>
        <p:spPr>
          <a:xfrm>
            <a:off x="838197" y="3753494"/>
            <a:ext cx="10515600" cy="816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The difference of the used tools versions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A60777E-ED2B-C177-47EF-96EF6CA2BA3D}"/>
              </a:ext>
            </a:extLst>
          </p:cNvPr>
          <p:cNvSpPr txBox="1">
            <a:spLocks/>
          </p:cNvSpPr>
          <p:nvPr/>
        </p:nvSpPr>
        <p:spPr>
          <a:xfrm>
            <a:off x="838196" y="4388273"/>
            <a:ext cx="10515600" cy="8160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Collect all the work on one machine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23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Non Technical Details – Obstacles (Solutions)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C2B92F1-118B-458C-E2A7-AE077BE9C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35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Meet the project deadline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– </a:t>
            </a:r>
            <a:r>
              <a:rPr lang="en-US" sz="18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Organize Daily meetings to follow up</a:t>
            </a:r>
            <a:endParaRPr lang="en-US" sz="2400" b="0" i="0" u="none" strike="noStrike" dirty="0">
              <a:solidFill>
                <a:schemeClr val="accent6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Check the integrity in the data generation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revisit and check the data with each procedure , report , dashboard 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Build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desktop application and handle all the possible logic of it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Build desktop on phases and test each form separately 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The difference of the used tools versions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update the old version tools for all team members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Collect all the work on one machine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sync the database and send backup with each milestone 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30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ED924-C3BB-4CC6-3924-C0F59A2E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21" y="311259"/>
            <a:ext cx="9895951" cy="1033669"/>
          </a:xfrm>
        </p:spPr>
        <p:txBody>
          <a:bodyPr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Used Tools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026" name="Picture 2" descr="Draw.io Logo PNG vector in SVG, PDF, AI ...">
            <a:extLst>
              <a:ext uri="{FF2B5EF4-FFF2-40B4-BE49-F238E27FC236}">
                <a16:creationId xmlns:a16="http://schemas.microsoft.com/office/drawing/2014/main" id="{F8AFDB41-A3C0-80A1-C255-D046B5571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2" y="1833660"/>
            <a:ext cx="1410468" cy="105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2DFD92-32E8-11D3-AC0F-FF38C38DBA0D}"/>
              </a:ext>
            </a:extLst>
          </p:cNvPr>
          <p:cNvSpPr txBox="1"/>
          <p:nvPr/>
        </p:nvSpPr>
        <p:spPr>
          <a:xfrm>
            <a:off x="1474838" y="1885279"/>
            <a:ext cx="2595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400" dirty="0"/>
              <a:t>Used For Design ERD</a:t>
            </a:r>
            <a:endParaRPr lang="en-US" sz="2400" dirty="0"/>
          </a:p>
        </p:txBody>
      </p:sp>
      <p:pic>
        <p:nvPicPr>
          <p:cNvPr id="1028" name="Picture 4" descr="Microsoft SQL Server Management Studio ...">
            <a:extLst>
              <a:ext uri="{FF2B5EF4-FFF2-40B4-BE49-F238E27FC236}">
                <a16:creationId xmlns:a16="http://schemas.microsoft.com/office/drawing/2014/main" id="{8C4C14FD-EA48-9FB5-4A04-38704D96F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2" y="3170690"/>
            <a:ext cx="1130247" cy="79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30D6D4-7F99-F49D-814B-A017C12C5F7A}"/>
              </a:ext>
            </a:extLst>
          </p:cNvPr>
          <p:cNvSpPr txBox="1"/>
          <p:nvPr/>
        </p:nvSpPr>
        <p:spPr>
          <a:xfrm>
            <a:off x="1474838" y="3081299"/>
            <a:ext cx="2753033" cy="122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400" dirty="0"/>
              <a:t>Used For host database , execute queries</a:t>
            </a:r>
            <a:endParaRPr lang="en-US" sz="24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9D97D29-0B43-FD83-43F0-E5FE0023E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556" y="1828112"/>
            <a:ext cx="1070704" cy="105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6C323B-DA65-AE8A-5FFE-AD0184FCFD75}"/>
              </a:ext>
            </a:extLst>
          </p:cNvPr>
          <p:cNvSpPr txBox="1"/>
          <p:nvPr/>
        </p:nvSpPr>
        <p:spPr>
          <a:xfrm>
            <a:off x="6860412" y="1891970"/>
            <a:ext cx="3296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400" dirty="0"/>
              <a:t>- Build Desktop app</a:t>
            </a:r>
            <a:br>
              <a:rPr lang="en-AE" sz="2400" dirty="0"/>
            </a:br>
            <a:r>
              <a:rPr lang="en-AE" sz="2400" dirty="0"/>
              <a:t>- Create SSIS packages</a:t>
            </a:r>
          </a:p>
          <a:p>
            <a:r>
              <a:rPr lang="en-US" sz="2400" dirty="0"/>
              <a:t>- Create SSRS Reports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F35B2DA-B208-2290-DEBF-5840832D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556" y="3170690"/>
            <a:ext cx="1070705" cy="107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C712AA-96C7-4682-C169-D9EABE2B0351}"/>
              </a:ext>
            </a:extLst>
          </p:cNvPr>
          <p:cNvSpPr txBox="1"/>
          <p:nvPr/>
        </p:nvSpPr>
        <p:spPr>
          <a:xfrm>
            <a:off x="6860412" y="3429000"/>
            <a:ext cx="425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400" dirty="0"/>
              <a:t>- Build and design Dashboards </a:t>
            </a:r>
            <a:endParaRPr lang="en-US" sz="2400" dirty="0"/>
          </a:p>
        </p:txBody>
      </p:sp>
      <p:pic>
        <p:nvPicPr>
          <p:cNvPr id="1034" name="Picture 10" descr="Download Google Meet Logo PNG Transparent Background 4096 x 4096, SVG, EPS  for free">
            <a:extLst>
              <a:ext uri="{FF2B5EF4-FFF2-40B4-BE49-F238E27FC236}">
                <a16:creationId xmlns:a16="http://schemas.microsoft.com/office/drawing/2014/main" id="{AD7BD347-D9BA-E73B-E572-41FEB7297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17" y="4306529"/>
            <a:ext cx="1379826" cy="137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6192B2-E48A-7EC4-0E4A-7E31D7967427}"/>
              </a:ext>
            </a:extLst>
          </p:cNvPr>
          <p:cNvSpPr txBox="1"/>
          <p:nvPr/>
        </p:nvSpPr>
        <p:spPr>
          <a:xfrm>
            <a:off x="1371599" y="4765609"/>
            <a:ext cx="2753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400" dirty="0"/>
              <a:t>- Team Meetings</a:t>
            </a:r>
            <a:endParaRPr lang="en-US" sz="2400" dirty="0"/>
          </a:p>
        </p:txBody>
      </p:sp>
      <p:pic>
        <p:nvPicPr>
          <p:cNvPr id="1038" name="Picture 14" descr="ChatGPT Logo - Chat gpt Icon on Green Background 21059825 Vector Art at  Vecteezy">
            <a:extLst>
              <a:ext uri="{FF2B5EF4-FFF2-40B4-BE49-F238E27FC236}">
                <a16:creationId xmlns:a16="http://schemas.microsoft.com/office/drawing/2014/main" id="{9CC5FF86-F875-1FD0-50ED-D48ADFE21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770" y="4493207"/>
            <a:ext cx="1056490" cy="105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27F0E9-FAAA-F78D-D0B4-ABC6DBFD84D2}"/>
              </a:ext>
            </a:extLst>
          </p:cNvPr>
          <p:cNvSpPr txBox="1"/>
          <p:nvPr/>
        </p:nvSpPr>
        <p:spPr>
          <a:xfrm>
            <a:off x="6860412" y="4543335"/>
            <a:ext cx="4253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400" dirty="0"/>
              <a:t>- Help in Generating data</a:t>
            </a:r>
            <a:br>
              <a:rPr lang="en-AE" sz="2400" dirty="0"/>
            </a:br>
            <a:r>
              <a:rPr lang="en-AE" sz="2400" dirty="0"/>
              <a:t>- </a:t>
            </a:r>
            <a:r>
              <a:rPr lang="en-US" sz="2400" dirty="0"/>
              <a:t>Q</a:t>
            </a:r>
            <a:r>
              <a:rPr lang="en-AE" sz="2400" dirty="0" err="1"/>
              <a:t>uickly</a:t>
            </a:r>
            <a:r>
              <a:rPr lang="en-AE" sz="2400" dirty="0"/>
              <a:t> </a:t>
            </a:r>
            <a:r>
              <a:rPr lang="en-US" sz="2400" dirty="0"/>
              <a:t>F</a:t>
            </a:r>
            <a:r>
              <a:rPr lang="en-AE" sz="2400" dirty="0" err="1"/>
              <a:t>ixing</a:t>
            </a:r>
            <a:r>
              <a:rPr lang="en-AE" sz="2400" dirty="0"/>
              <a:t> bugs </a:t>
            </a:r>
            <a:endParaRPr lang="en-US" sz="2400" dirty="0"/>
          </a:p>
        </p:txBody>
      </p:sp>
      <p:pic>
        <p:nvPicPr>
          <p:cNvPr id="1040" name="Picture 16" descr="Whatsapp Logo Png ، المتجهات ، PSD ، قصاصة فنية , تحميل مجاني | Pngtree">
            <a:extLst>
              <a:ext uri="{FF2B5EF4-FFF2-40B4-BE49-F238E27FC236}">
                <a16:creationId xmlns:a16="http://schemas.microsoft.com/office/drawing/2014/main" id="{763D5BDF-0BFA-7390-E1B7-77242CF85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10" y="5686355"/>
            <a:ext cx="733732" cy="73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ED6541-3A81-E8E6-6E51-C517955FCC88}"/>
              </a:ext>
            </a:extLst>
          </p:cNvPr>
          <p:cNvSpPr txBox="1"/>
          <p:nvPr/>
        </p:nvSpPr>
        <p:spPr>
          <a:xfrm>
            <a:off x="1371598" y="5790396"/>
            <a:ext cx="2753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400" dirty="0"/>
              <a:t>- Team Connection</a:t>
            </a:r>
            <a:endParaRPr lang="en-US" sz="2400" dirty="0"/>
          </a:p>
        </p:txBody>
      </p:sp>
      <p:pic>
        <p:nvPicPr>
          <p:cNvPr id="1042" name="Picture 18" descr="Google Docs on Android: Now you can open Google Docs on Android directly in  edit mode - The Economic Times">
            <a:extLst>
              <a:ext uri="{FF2B5EF4-FFF2-40B4-BE49-F238E27FC236}">
                <a16:creationId xmlns:a16="http://schemas.microsoft.com/office/drawing/2014/main" id="{656D90DD-19D7-3357-6D61-E406A9286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137" y="5801509"/>
            <a:ext cx="733732" cy="73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1FC833-AFD0-8C1D-0D90-6D6D7B5D821D}"/>
              </a:ext>
            </a:extLst>
          </p:cNvPr>
          <p:cNvSpPr txBox="1"/>
          <p:nvPr/>
        </p:nvSpPr>
        <p:spPr>
          <a:xfrm>
            <a:off x="7025426" y="5605729"/>
            <a:ext cx="425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400" dirty="0"/>
              <a:t>- Prepare GP Document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0328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people in a video chat&#10;&#10;Description automatically generated">
            <a:extLst>
              <a:ext uri="{FF2B5EF4-FFF2-40B4-BE49-F238E27FC236}">
                <a16:creationId xmlns:a16="http://schemas.microsoft.com/office/drawing/2014/main" id="{84E1808B-A5D1-FA89-CC74-2320C03CAA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" r="5556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0ED924-C3BB-4CC6-3924-C0F59A2E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433770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ED924-C3BB-4CC6-3924-C0F59A2E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 Questions 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67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7787B-2C00-C535-52FD-5515F96A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Project Phases – Trello ( Phase-1 )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CD3BE-F586-79FA-069F-14D6CA142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2744"/>
            <a:ext cx="12192000" cy="523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8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7787B-2C00-C535-52FD-5515F96A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Project Phases – Trello ( Phase-2 )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95980-1581-4BC1-723B-A93658A7A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0740"/>
            <a:ext cx="12191996" cy="526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9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7787B-2C00-C535-52FD-5515F96A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Project Phases – Trello ( Phase-3 )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B23F5-32DB-5D6E-43EA-76BF5BA6B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622744"/>
            <a:ext cx="12192000" cy="523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32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7787B-2C00-C535-52FD-5515F96A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Project Phases – Gantt Chart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8FBDD7C2-577D-90AF-15AB-FF8AAA2A5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50" y="1700982"/>
            <a:ext cx="10515600" cy="1189702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AE" dirty="0"/>
              <a:t>o for now what we did from 9/8/204 : 31/8/2024 </a:t>
            </a:r>
          </a:p>
          <a:p>
            <a:pPr lvl="1"/>
            <a:r>
              <a:rPr lang="en-AE" dirty="0"/>
              <a:t>how we use those 23 days ???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53DB5-F2A2-380F-223B-E3591AF0F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35045"/>
            <a:ext cx="12064180" cy="414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27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8BEB-0490-76CE-DB11-73297D4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E" sz="4000" dirty="0">
                <a:solidFill>
                  <a:srgbClr val="FFFFFF"/>
                </a:solidFill>
              </a:rPr>
              <a:t>Technical Det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AE" sz="4000" dirty="0" err="1">
                <a:solidFill>
                  <a:srgbClr val="FFFFFF"/>
                </a:solidFill>
              </a:rPr>
              <a:t>ils</a:t>
            </a:r>
            <a:r>
              <a:rPr lang="en-AE" sz="4000" dirty="0">
                <a:solidFill>
                  <a:srgbClr val="FFFFFF"/>
                </a:solidFill>
              </a:rPr>
              <a:t> - ERD 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 descr="A diagram of a company&#10;&#10;Description automatically generated">
            <a:extLst>
              <a:ext uri="{FF2B5EF4-FFF2-40B4-BE49-F238E27FC236}">
                <a16:creationId xmlns:a16="http://schemas.microsoft.com/office/drawing/2014/main" id="{88D09E8A-9BD4-93EE-91C3-04C7763CD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825625"/>
            <a:ext cx="10618838" cy="4683510"/>
          </a:xfrm>
        </p:spPr>
      </p:pic>
    </p:spTree>
    <p:extLst>
      <p:ext uri="{BB962C8B-B14F-4D97-AF65-F5344CB8AC3E}">
        <p14:creationId xmlns:p14="http://schemas.microsoft.com/office/powerpoint/2010/main" val="2696275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webextension1.xml><?xml version="1.0" encoding="utf-8"?>
<we:webextension xmlns:we="http://schemas.microsoft.com/office/webextensions/webextension/2010/11" id="{768D83BE-4510-443E-BFDE-40F6853C94AF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91Y32/jNgz+Vwrv4TYgLWz5d9/a9AYU2w3FEtzLUBxoiUl0VSxPlrtkXf73UXJybdP2uuXWXa5Ptkma/D5SpCXfBEK2jYLlLzDH4Dg41fpqDubqIAoGQd3LIihLCHPIRciiJC5YxQVpdWOlrtvg+CawYKZo38u2A+UckfC3y0EASl3A1D1NQLU4CBo0ra5ByT+xNyaVNR2uBgEuGqUNOJcjCxad22syp2cH4SimiMCtvMYRcttLY8GhyKu0CJMwDNOygjIls7Y38MgeNXGuffihri3ImsI4GSt4yUQiImRlLmJImPC2raynag349t3xsnHJsbiwlV64fFQfKbDztFoRoSKEqkpLLMqMQZaKNA8r9/ZEKrsOWC3fLhpDuaIM9t5OxDXUHF16KSEG257/TXAynRqcgl0/vr2nHGrVzR+Rj3RnOP6KE6+qrbRLinF2/u6vke0E1jZwQC+Mprp41Wj84fzMC3/s6nWWU/c4038MDVJZRHAcri5J8tmkcDDifkbowQg0p0vP9kyaTRHZYAv0V2VK1EgksKhYyrIiplLQoilYWu5N6c7rllqGW222Od1qiNvB4cFQN8stiuzbLuaXcu/LS1OAKgohZ5ko8jjDMgl3L+87hLYz+E9prM3bg+/ZD9skvjs1FGMW/M9FehEGfaqLJI6pmcIY06TIqjyMSrE3ndRjPRwb4FfbRLzw4Yj4xvtnN8Z9KfO4iCKRRWUV8oInIq7SZG9KOSRNi4dj3Ui+TazXvboP246U+2JiWhQMU86iKKtQFMhLvjfFfHrKn2EDxs7pe/7qWnNn0utBO4njKGQ5z6oCyyxJgPNn967tDOj6YOfKJpAntD6yEKsop8URs/0Z2l+2cx18wjsk0VQbySkv25D/M1T9vP3gz1ZfHUw/4J/A8myrCOR63uhWutyODW7s9qN7/u0uf3OWJNuPd06LFE7ReXCN/6WWwUvV9LI/RkPdbg7RredhtPJ3d+hRAhReo+oNfu/QLCmqN7oT7egucHpFtgRcQdO6NePO7SRydgTzJ1y2L5k0H/1C1vUmtEvjk7jvpOUJ2Pd8DYKT8/N6os3804Kco51p4Xa7sBg1Stoeg9HaOvWG9ntQnctt3Sk1CPhMKmGw9onYNiHRz5LmZ99bXkru35woXEAtjIQ3G5pjPaU+3PC8XE94yCHJkzhMq5wllfuZwfdn/7WfU/kz31TS3n5Xj+h298Go684OZ+Tqdc3CdSl2HYW75P7Sbz/KIpnwNAyLDN3/F8ZB4LNbGTmH6YOtjHd3K6GmNlPvSne2bYDjBdTo+TU9PInezg9RgWJ9b9z1kd71PzUDH8YhX/0NtKcD6EwVAAA=&quot;"/>
    <we:property name="creatorSessionId" value="&quot;bf69fddb-9cf0-4385-b108-89598a92c177&quot;"/>
    <we:property name="creatorTenantId" value="&quot;df8679cd-a80e-45d8-99ac-c83ed7ff95a0&quot;"/>
    <we:property name="creatorUserId" value="&quot;100320034D8467B7&quot;"/>
    <we:property name="datasetId" value="&quot;1e164b50-f685-45d6-82d3-380ca9f037f4&quot;"/>
    <we:property name="embedUrl" value="&quot;/reportEmbed?reportId=724e78a1-9118-49a6-b11a-7b5a3502bd36&amp;config=eyJjbHVzdGVyVXJsIjoiaHR0cHM6Ly9XQUJJLVVBRS1OT1JUSC1BLVBSSU1BUlktcmVkaXJlY3QuYW5hbHlzaXMud2luZG93cy5uZXQiLCJlbWJlZEZlYXR1cmVzIjp7InVzYWdlTWV0cmljc1ZOZXh0Ijp0cnVlfX0%3D&amp;disableSensitivityBanner=true&quot;"/>
    <we:property name="initialStateBookmark" value="&quot;H4sIAAAAAAAAA91YbW/bNhD+K4H2oRvgBHp/yTfHyQAjSxvURr8MRkCRZ5kNLWoUldnL/N93pOTGcZKmdZvVzSeLx9Pd89zxTkffOozXlSDLt2QOzrFzIuX1nKjrA8/pOWUne/fu/KL//vzqbf/iDMWy0lyWtXN862iiCtAfeN0QYSyg8M9JzyFCXJLCrKZE1NBzKlC1LIng/0CrjFtaNbDqObCohFTEmBxposGYvUF1XKNv7yhAj4RqfgMjoLqVBoySNMmj1A1d142ynGQRqtWtgkX2qIoxbd0PZKkJL9GNkfkpzXwWMg/8LGEBCX1mdWteFqIDfPfueFmZqGhY6FwuTDzyj+jYWFqtkFDqkjyPMkiz2CdxxKLEzc3bUy505zBfni0qhbHCCLbW+uyGlBSYYwOioG753zr9olBQEN0tz+5tDqRo5o/IR7JRFN7D1G6Vmusl+jgdXvw70g2DUjsG6KWSmBe7NRpfDU+t8Pem7KIcmeVM/j1QgGlhzrG7mqDks0GhRLH7EcGFYqBOlpbtKVfrJPq9LdA/lClSQxGDNPcjP04DTAUemtSPsr1J3bCssWSolmqb090Ocjs4PBjIarlF0f+5k/mt3Nv0YhfAjBKX+jFLkyCGLHR3T+8FkLpR8KU0OvX64Ff/t20Sv5wo9DFz/uckvQiDNtRpGARYTG4AUZjGeeJ6GdubSmqxHo4VodfbRKzwYYv4yetnN8ZtKpMg9TwWe1nu0pSGLMijcG9SOcCdGg7HsuJ0m1i79+o+bDtSbpMJUZr6EFHf8+IcWAo0o3uTzKe7/ClUROk5fs9fXWnuTLprtNMg8Fw/oXGeQhaHIaH02dm1nhH8fTC5+lOShHg+YhdyL8HDEfj707S/bXLtfcI7QFEhFacYl23I3w1V22+v7KXqh4NpG/wTWJ4tFQZUzitZcxPbsYK13n5Uz9dO+eu7JOp+3LgtojuB98EO/0sdg5fK6aS9RpOyXl+ia8tDSWGfNuhhAATcgGgV/mpALdGrVdrwdrQJHF/hNQIXpKrNmTH3dhQZPYR5Dsv6JYNmvV/ysly7NmF8EvdGWJ6Afc9Wz+kPh+VUqvmnAzkHPZPMTLtkMaoE1y0GJaU222vaH4hoTGzLRoieQ2dcMAWlDcS2Cor+4Ng/29qyUjT/pi9gQUqmOHmzpjmWBdbhmuek6/AkIWESBm6UJ36Ymz8z6P7MX/vZlT/zTcXdu+/qET7u3hhl2ejBDE29rl7YpWLXVrhL7Cd2/MjScEoj101jMP+/+JQweHaU4XNSPBhlrLk7CRa1Kqwp2ei6IhQuSQmWX9XC42D1bBNlwLpnZX4fqV1Tno71gVB4LuAL9Vuiq/8AH4Ri4XQVAAA=&quot;"/>
    <we:property name="isFiltersActionButtonVisible" value="true"/>
    <we:property name="isFooterCollapsed" value="false"/>
    <we:property name="isVisualContainerHeaderHidden" value="false"/>
    <we:property name="pageDisplayName" value="&quot;ITI - Overview&quot;"/>
    <we:property name="pageName" value="&quot;3dca87b580400059ba95&quot;"/>
    <we:property name="pptInsertionSessionID" value="&quot;B1A9117A-2C0D-43AC-8B4D-3C9CC4B63F7F&quot;"/>
    <we:property name="reportEmbeddedTime" value="&quot;2024-09-02T03:51:44.252Z&quot;"/>
    <we:property name="reportName" value="&quot;Part 1 - M&quot;"/>
    <we:property name="reportState" value="&quot;CONNECTED&quot;"/>
    <we:property name="reportUrl" value="&quot;/groups/me/reports/724e78a1-9118-49a6-b11a-7b5a3502bd36/3dca87b580400059ba95?experience=power-bi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C30E835-C362-4CC1-9930-EFFBADF43793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+1YXWsbORT9K8u85MUkkmY0IwVKSVwHwjYl1KX7EEy5kq5tteOZYUZukqb+7ytp7KR1zJZ6myWFHTBYH3Puued+WPJdYmzXlHD7BhaYHCendf1pAe2nP2gySKp+rsgLTZQixmhDZYpUGONX68bZuuqS47vEQTtD9952SygDkJ+8mgwSKMtLmIXRFMoOB0mDbVdXUNov2G/2S65d4mqQ4E1T1i0EyLEDhwH2s9/ux54CPUy9RdDOfsYxatfPatApqkJmYJQ0mUSeBdpdvyEy27klQEfzw7pyYCtvJsxNicqFpgyEJJBxkolch/nOVrNyTfjh3Xe3TRDH4Y1T9U3QQ330hgPSauUdmuaKiyklohCSUcU0z8gP0ezC6/UYy6SUS5WTDEhe8CIjCBFraku3Jq9uRzdN63X30eixhl7FWd1a7e1EfVvsejnvkmFdLhfx2+i7+XG9bDW+xWlcqpx1tx7p1fnF17FbGqxcEuhctrWPZFwav/twYkxAiCvz+nrYojdskmOymviZf3S3K63G9jt/kwX6XApfDDiI/jS9OYv9em3iMkZ375LX1kvQY7+HchlgD06hs/rAM/LPJPDqM8fz/vhNbsTtXTTxNHpMYvDyLDVpnheGkJTKIqN5qn8yeP3WyHlTEmyQnLX1Ir6zrt1QlDs5DpJebx+RQfLXHFtcO10Z69aevqndY/fPtyT5CbH6QWS1LVHP6sNZbC+rwOk+Elc741ktyzJsnKwD+nTZvEXt1yb0DKves0c5/RDf/yDSzySoBxdL+HKwCWsMrX/p9yz6bedj3esiJwRyQpGLTIOUimbPpmlfzuvq12f47xm9BzXWDVszIUjqDwyEcQa8YILv+8tNOFAOIiOUqFRpZlID+2JJk3LImMkFY4ZwDqowe2PlIpVKI0eScUVyUFzui6U9j1Sn2gikiDpDSnBvLD4FAwXlhGHqz0wgKHs2RTNagC3/L5otNfqi8cdTqqjBXBKRgWaMSfNsAjeutYXyAo2FfcLnQJU42jrj+0FrsD29jQ69su3mWkIHW4yfzpNIfW5n89J/4vmtw3LD46pPrQtowsI3sIdbOGFnp72Vc9PTXTTQ2m5DfjP601ZBrkHyGqfuqSP0duPQrrSfO9d0x0dH19fXh1PQqPyl9VDXiyNfQT7f8LCZNy+teUGJfwTzZ29BJSH3hTLwxedgXXeTvnKIIYYrLShIQYpCpUzl+zYxJKhAMKJ1zgABtNDpvljZVOoM6LQA7wFhRUqK59IQ/+1hOVydz6IbjJ9kQuYnIh35W3dBhByxU0mG8mTEi6E42ZYlKrOrl9ZL1zU+Iy6hwh091SsBlUHzg74a/62476qr1d/hT0GKJREAAA==&quot;"/>
    <we:property name="creatorSessionId" value="&quot;d1e570ad-9a35-40a2-a280-8c830db21b96&quot;"/>
    <we:property name="creatorTenantId" value="&quot;df8679cd-a80e-45d8-99ac-c83ed7ff95a0&quot;"/>
    <we:property name="creatorUserId" value="&quot;100320034D8467B7&quot;"/>
    <we:property name="datasetId" value="&quot;0e793629-725a-487d-a632-301a37b4dd26&quot;"/>
    <we:property name="embedUrl" value="&quot;/reportEmbed?reportId=d5f98828-0897-4225-9137-375d61fdfcd6&amp;config=eyJjbHVzdGVyVXJsIjoiaHR0cHM6Ly9XQUJJLVVBRS1OT1JUSC1BLVBSSU1BUlktcmVkaXJlY3QuYW5hbHlzaXMud2luZG93cy5uZXQiLCJlbWJlZEZlYXR1cmVzIjp7InVzYWdlTWV0cmljc1ZOZXh0Ijp0cnVlfX0%3D&amp;disableSensitivityBanner=true&quot;"/>
    <we:property name="initialStateBookmark" value="&quot;H4sIAAAAAAAAA+1XTW/bOBD9KwtdcjEWJEVKZG6O6wBF12lQF+2hMIIhOXbYypIh0d2kqf97Scptto6xQd0PuEB9kobDNzPvzcjkXWZdt6rg9gKWmJ1mZ03zbgntu79oNsjqre3582eT4YtnVxfDyTiYm5V3Td1lp3eZh3aB/pXr1lBFhGB8MxtkUFWXsIhvc6g6HGQrbLumhsp9wN45LPl2jZtBhjerqmkhQk49eIyw74N7eA+x6d95iAjGu/c4ReN7qwGToy4VB6uV5QoFj/l2vUPKbK9LhE7hR03twdUhTLTNiS6koQykIsAF4bIw0d65elFtE77f+/J2FVnxeON1cxP50G9D4Ii02YSC5oUWck6JLKViVDMjOHkUzS0DXw+xbE6F0gXhQIpSlJwgJKy5q/w2eX07vlm1gfegRo81CiwumtaZECfx22LX03mXjZpqvUxP46/s02bdGnyB87RUe+dvA9KTp5OPU7+2WPsspnPZNkHJtDR9eTW0NiKklevm31GLIbDNTslmFiz/W25XOYPtV/VmSwy9FB8seEj1rPpwDvv1xqZlTOXeZf+4QEGP/QqqdYQ9OYPOmZOQUfjNYl5954S83/6nN5J7l0L8HD5mSbyC5zYvitISklNVclrk5hvF611Tzp9Hgg2y87ZZpj3bobXBc2+Og6znOygyyF5fY4vbomvr/LbSi8Y/LP/pDiXfQFb/krLapajP6uo8fVc2MacvSrzZq2e9rqroONsK+vO6eSe1H9vQC6z7yh709L2+v0DpIxH1ZLKGDyefZU3Shk2/59DvFp/m3pQFIVAQikJyA0ppyo/mo3153dQ/vsN/T/Xu2dh+sA2TkuThwECYYCBKJsWh/9xEABUgOaFE59owm1s4FEvZXABntpCMWSIE6NIejFXIXGmDAgkXmhSghToUy4Q8cpMbK5EiGo6U4MFYYg4WSioIwzycmUBSdjRDM16Cq/4MzQ4b/dCE4ynV1GKhiORgGGPKHo1w08Y4qCZoHRwinwdd4XjPGZ9YYoU2koKSpCx1znRxaOcjQQ2SEWMKBghgpMkPxeJzZTjQeQmKEMLKnJTHMkXfe8KK963zVAYTQy5VMZT5OFzVSiLVmJ0pMlLDsShHcrhLS2Jm3wA2a9+twOAl1LhnEAMTUFu0jwxjuuJmKUhI2IWOeWRDvPh+Gd3N5hNed5+egw8AAA==&quot;"/>
    <we:property name="isFiltersActionButtonVisible" value="true"/>
    <we:property name="isVisualContainerHeaderHidden" value="false"/>
    <we:property name="pageDisplayName" value="&quot;ITI - Student Communication - Report&quot;"/>
    <we:property name="pageName" value="&quot;cac3eb794adb9d49e541&quot;"/>
    <we:property name="pptInsertionSessionID" value="&quot;3F4BFEA0-A0DE-49F7-A8C5-51AACF16C3C3&quot;"/>
    <we:property name="reportEmbeddedTime" value="&quot;2024-09-06T12:49:30.294Z&quot;"/>
    <we:property name="reportName" value="&quot;Part 4 - R&quot;"/>
    <we:property name="reportState" value="&quot;CONNECTED&quot;"/>
    <we:property name="reportUrl" value="&quot;/groups/me/reports/d5f98828-0897-4225-9137-375d61fdfcd6/cac3eb794adb9d49e541?experience=power-bi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716113F-CE5C-4A5A-92B6-EE7D7491D156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+1Z3VPjNhD/Vxj34dqZtCPbUmzzxmeH6UHphaEPHYZZS+vEh2O7tkPJ0fzvXUkJJCElaY4coUOerNV6P377oZVz76i0LjMYnkEfnV1nvyhu+lDd7LhOy8ktjctAgYgi7oZSSN9lbiRotyibtMhrZ/feaaDqYnOZ1gPItCAi/nHVciDLzqGrVwlkNbacEqu6yCFLv6Blpq2mGuCo5eBdmRUVaJGdBhrUYm+JndZkgvuTTxpBNuktdlA2lupDIBIe8Eh4kqMvYhEpYqstg7FsIYsWbdQfFHkDaU5qNE1AELEgEZFwA9EmRjcONb1O8242Nvjx3YthqcFp8K6JizuNR/yZFGtJo5F2iAdRBCoOedzmXuz6EQr9dpJmzVhhPDy6KyvCihC00vbULeQStRcESIW19f/e2et2K+xCM14ezWweFNmgv4DeKQaVxE+YmK28SZsh6Tg8Of270wwU5o2jDT2vCoqL2epcXJ8cGuLxIB+jLPSyV/x1UCGFhcBjoyuiPAuKhErNIkKLSmG1PzTeHqbVJIhea87oV/WUXCOSz7nnSj9k0I6UCJkAvjx0F0V5Rj5bHs1yOclecvG4KvqGeVxm9SD+c4DV0Jn3vjPZoOffJg/PSVK6UBd63HJsNNio9cDdn2Y+RagHpHvne++HKW4q3A5mFB+jZiXE7cJa8xToPaX0iw5tjM1IUsyUozX9umJWjG1d1Y7+vBnfjVGprw+xdHSgWzpizq5vitX67k0htQquJOP3HmqrDFC5SidZezKHWP3iWBoHIM7w3wU8JNloZDJ7vqe8ZDE92jXfLFrLm9tqwV2ct0vi/KR1tah0bfwoIOMDzk1ciSFKxsIwZIpFAejoj80+upMZyVy5ttXXJM5Z0TyF4UWyaVkyXUI2MAc3if6Ykp+2rxsysX/4Of0CHzTr1UM6TUPLJ/A8GnOKDShoQIvBdYz/z7lHbkiQPVTG6pMG+1Zbqt8kjNEua0mvnyhbA/0SqrSeVMRk9Uua63xpOR8xaTZZLJ/Sbs8oeA5z269uNfkUSs3CaFvvOubIWnogx1Ad9KBq1j2UN1ih2jM72BHT56nR7YASq1tUw03mi2n+Ig6CmMcRE+049NssZgEsnfvSPk22T6e+RADNmYnLQlcwkkhiv2Lqe0HYTyHDRe15o7PcBuy3E1oQB8AwEIox5XM34BC5WwHzMfbfONCPHlioOXOlArr8MSk96bHQg22H+tuOHGtXVpnitjTl+aCHCV2YeSIxZoJRBngY+VsR9L1bOiS7uLNHzfft1tisFxZyCDwFbc65xID5PIxDAVt76Zwfcfcrinzvx4sK5M3rXDznIbYWXRv1b+viuSK2G758Povnq1w+Z3B41rotv4IubVIGmm05Gr7VvL56eO3UziNPCU/4zG8LBp7rs5C/98u169uY8t4uX6pdTsO5dd1yxrj3Zvk/a5azqWd7pRAArkz8KPZ9hrwdSOPuOl84QtcLPEhkGInQdekeTnfCdWUJV6HENjK6x0Pku4EM+Lqy2iGEkZSRT8IEikBh21tPlhH3SHH6WHUNXMWgqUuQeA657SOlRd18VzTfOCFXqMbP5nxZ8FXP/Bc6KXT6/QOUZqDogx0AAA==&quot;"/>
    <we:property name="creatorSessionId" value="&quot;62cdee24-fae6-4d43-9e03-f9b39bf21ffe&quot;"/>
    <we:property name="creatorTenantId" value="&quot;df8679cd-a80e-45d8-99ac-c83ed7ff95a0&quot;"/>
    <we:property name="creatorUserId" value="&quot;100320034D8467B7&quot;"/>
    <we:property name="datasetId" value="&quot;0e793629-725a-487d-a632-301a37b4dd26&quot;"/>
    <we:property name="embedUrl" value="&quot;/reportEmbed?reportId=d5f98828-0897-4225-9137-375d61fdfcd6&amp;config=eyJjbHVzdGVyVXJsIjoiaHR0cHM6Ly9XQUJJLVVBRS1OT1JUSC1BLVBSSU1BUlktcmVkaXJlY3QuYW5hbHlzaXMud2luZG93cy5uZXQiLCJlbWJlZEZlYXR1cmVzIjp7InVzYWdlTWV0cmljc1ZOZXh0Ijp0cnVlfX0%3D&amp;disableSensitivityBanner=true&quot;"/>
    <we:property name="initialStateBookmark" value="&quot;H4sIAAAAAAAAA+1ZW1PrNhD+K2fch9POpB3ZlmKbt3DrMJwAJQx96DDMWlonPji2azuUHJr/3pWcQBIgCSkpOR3yFK1We/n24pV9b6m4zBMYnkAfrR1rN8tu+lDcfLKthpWOaaenx+3W+fH1Sat9QOQsr+IsLa2de6uCoovVZVwOINESiPjHVcOCJDmDrl5FkJTYsHIsyiyFJP6GNTNtVcUARw0L7/IkK0CL7FRQoRZ7S+y0Jt32Ly5pBFnFt9hBWdVUFzwRcY8HwpEcXRGKQBFbWTMYy55l0aKN+r0srSBOSY2mCfAC5kUiELYnmsRoh76ml3HaTcYGP569GOYalQrvqjC703iEX0mxljQaaYe4FwSgQp+HTe6Ethug0KejOKnGCsPhwV1eEFaEYC2tpW4hlai9IEAKLGv/761Wt1tgF6rx8mBmcy9LBv1n6J1sUEg8x8hspVVcDUnH/lH77041UJhWljb0rMgoLmarc3F9tG+Ih4N0jLLQy172116BFBYCj42uiLIQFAmFmkWEFoXCYndovN2Pi0kQncac0e/qKblGpKYPfiBl4DLFBApPYdNZmghxn1L9aRoIW6HEJpIoBoFre9Lj68rybcdzIJJ+IHzbDj2QDltXFhcCwJaRG4Suy5A3PYlrywocJRzhMrcpGDi2y3y+NNUvsvyERNU8muVyUu2UEodF1jfM435UDsI/B1gMrfls6Uw26P9vkz+LJOm8nEmQ3YIqrvfzRQHyhvZqT9mo8XCiP32ijVAOSP+nH52fprip2XUwIUyMqpWytF4Yi+Zy05hybbTTxtiKKMaEOEnR6YqFNDZ1VTP682b8MC6d8nofc0vXRkMHzdpxTdBr150poFaFluT83kNtmcEqVfGk2I/mQCvfGk7jA4QJvnz+IdVGI9MP5jvx61vQDAyLjJvvs43lz4XVgvx8+i6J9+u7vkFmrwdFtW7z36A7OvT1AEFMX6dGhD1ysJsVw9Vzbb3oXpmyAc9R0OScS/SYy/3QF/DRK9cu7tqij2b5Vs1yBs+t65az1n20y/9Zu5xLvnrmjejqxiOJIROMM9vBwF3/GvWGgLXodkrT8KdW97lc3OgVaWNe1NcfQlkqCLjNpHToiuE7YG8F5IfYhwTLdy/99gtWLA16HuO21PsjlnXQPbpOMvQEXVOVy22PQ7DtQf9eamwe6kiA5BjZzLcFC5jgYfAv3gxtQ15vCdDtGZhF6HkhYctEM/TdJguZZybtdd5wuJw7tnR9Bs1ACZ8J4MtD9l5Tuz0/Wk7egb3LxG4/8+qtpZQ++J1N7CvguuFpfSGW7zKtv/x69dGuLZ/TG1S6dfwoIONvHXZkS/RRMub7PlMs8EBHf2z2wZ1MSObKtf3krveaxDnJqqcwbOTuN59Ml5AMzKccEv0lJj/rfmnIxP751/gbfNasVw/pNA0tn8DzaEwbK1BQmTaM6xj/6twjNyTIHipj9VGF/VpbrE8SxlgvS0nHj1RdA/0ciricVMRkdRynOl8a1heMqk0Wy3nc7RkFizCv+9WtJrch1yyMtvVufXNa+sgOodiWUfS/unqulC8G2tE0KFYfi65xNBtUZQ4SzyCtCzWvpZgsMhkNqUI1ye4XYmi+hVpGCUUkHjfsBQf0F9JJx6bfPwY2hrisHQAA&quot;"/>
    <we:property name="isFiltersActionButtonVisible" value="true"/>
    <we:property name="isVisualContainerHeaderHidden" value="false"/>
    <we:property name="pageDisplayName" value="&quot;ITI - Student - Report&quot;"/>
    <we:property name="pageName" value="&quot;3a75f474952c4e35b59d&quot;"/>
    <we:property name="pptInsertionSessionID" value="&quot;E6533F64-B6B3-4A91-8763-27A27A331083&quot;"/>
    <we:property name="reportEmbeddedTime" value="&quot;2024-09-03T23:42:19.265Z&quot;"/>
    <we:property name="reportName" value="&quot;Part 4 - R&quot;"/>
    <we:property name="reportState" value="&quot;CONNECTED&quot;"/>
    <we:property name="reportUrl" value="&quot;/groups/me/reports/d5f98828-0897-4225-9137-375d61fdfcd6/3a75f474952c4e35b59d?experience=power-bi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C1B905B5-ACCE-4EC7-A1F0-4D0F8B585208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+1aTXPbNhD9Kx1ectF0AJAESd8SOW49TdwkziSHjiezAFYyE4pkSdCxm+q/d0FStqNPR44/0kgnEVgsFouHt4+CvngmrcsMLo5ggt6e96woPk2g+vQL9wZe3rVFPgSomEQJRisRhLFW1FuUNi3y2tv74lmoxmjfpXUDmXNEjX+dDDzIslcwdk8jyGoceCVWdZFDlv6DnTF12arB6cDD8zIrKnAujy1YdG7PyJyeKQT+q08zgrbpGR6jtl0r8DhQUkTM8IQFHJnSIZnVnUEb2VIT57qdfljkFtKcpnFtiCZK4ogrHsbAGHAMuWuv03yc9QFfjX17UbrkWDy3qjh3+VAfaWLnaTqlBbEw8jmljWsWCcZ8HyPpRo/SzPYTqovn52VFuaIMdt7eFuURuepsnMm7WQrEwDuoiklr3O9V3ai/G6wuaIDzg3Vn+cU7nnXQ99ezL+s8Gbfbz3ObWjL19g9f/ntsG4O5peZunWw6uLKeNz6oEDPINeXp2gACwDFmlJJ2pmGRNZM2urlYi6bS+AZHVw9dQC6Hr6qCINPO0wf04aAFJfX1wYxSzIznJvuzMlg9u2hn20+rGUrEfHaejscVjsH2j193fmOY81E+awwdhLb1oMn7CALCA8VHe+vt+S02uhSJ6zm9wQ6Qj/enWGGfz9ykszUczkVc30XK2zWAynC1j0tETt3npDvW35rdpVnYENrAOy0+Dysk4jA9WPsT9dScETLRYRa/MwxWnoEbgmI+aJevtVxjiryxw1Oo7Nd0Qw/3hv3bLtqhqONxMv54jamHlIZxUV3cHLrbAOWkPX9ojBlxNAkiA62DIOJiI9OnE6plizxPtM64EtwPUHPH9CZij5bnv4nmFyjpDnj+x6D5BWrcyPN8Fc8/OM3vWP6BWX5AfNDtNW1eL7GFJJEoRsYozZQSTCaS0Vr61T0/1xll4saEcSuQHRV2MSP3hbx3kDXt2wN5f5HSUjsebptpxJNjoOr3xNmeXILvenqDWYquAnqJFgxYaBX+NgvYqswMPA36FE0b+aHFSTdh6qwo1dg91po8HJoOi5MSqrSeIXP29EeaO9gMvBc4snd8ut6k49N2jrWp71juzLW/hNLZMOfNdXcFdqdj7kvH0Cum0SIO/QCSCBgyyWCjjqlPoVyiY8Ik0EybgAVMiZBFoQj0Rh3TLzbVNM/ty8CabXiPqiZQfjhaXgk2Qq7OUk3EeX3V3gSrcVvmOnqgVZXdhO3xpP7C4Iw1Vp2KfRphis/57GC40JbC4pLZ7jYxPS4MS2JQvkySJFIxygTWaNK+BsmRgRH6DAIStBwlN8y/qkE7xfq9FSt/eMXq7xTrTrEuQOJGilUayXxhRMwilQD3EaTaKdZ1inWwwuJ3VLCTtA8haWeZX65oXa/z8UMvcafaF6rdg6t2MNKPQ4gYE4ZpJUid+RuV9k5//Q9/MWQ3uRna6a+fSX+xn/FeiD0SZhZxGETGoIpYxCQxdMg33+U8lt9AHhW2r3V9ONyf226xBcYtOZyQcJkD+FLI/FYVTXlPP7X4KGRAhTyOONcKQDEW/DDF/B7K8zBL3TkbFk1uXQF4JPX57srzypzeZ4mez/qD1Og1R2khvkdNZt+tUCuodmX61ljp/8ORyFiqJExQh0nsarVsa/U2/+GgwTrSKEPUOokSFD5svkdZ4SsEAZEKFUXFlU44Z3GyrS8FQgQgmdJM8ihk9LaotvWFymcm0DEoiSwI/TCK4m19MapzlLGQmxA4S5gOGW7rS46UL2PBkfssjEUilQ6289W6W3a/UzS2LkHjK8hxyT0P0QrkBk3/fdVdT/sf1strnun0P32qXN07KwAA&quot;"/>
    <we:property name="creatorSessionId" value="&quot;0296f09b-1f3f-4656-9ed2-6d143e2945df&quot;"/>
    <we:property name="creatorTenantId" value="&quot;df8679cd-a80e-45d8-99ac-c83ed7ff95a0&quot;"/>
    <we:property name="creatorUserId" value="&quot;100320034D8467B7&quot;"/>
    <we:property name="datasetId" value="&quot;0e793629-725a-487d-a632-301a37b4dd26&quot;"/>
    <we:property name="embedUrl" value="&quot;/reportEmbed?reportId=d5f98828-0897-4225-9137-375d61fdfcd6&amp;config=eyJjbHVzdGVyVXJsIjoiaHR0cHM6Ly9XQUJJLVVBRS1OT1JUSC1BLVBSSU1BUlktcmVkaXJlY3QuYW5hbHlzaXMud2luZG93cy5uZXQiLCJlbWJlZEZlYXR1cmVzIjp7InVzYWdlTWV0cmljc1ZOZXh0Ijp0cnVlfX0%3D&amp;disableSensitivityBanner=true&quot;"/>
    <we:property name="initialStateBookmark" value="&quot;H4sIAAAAAAAAA+1a23LbNhD9lQ5f8qLpACAJknlzZLv1JHYuziQPHY9nAaxkJhSpkqBjN9W/d0FStqOrI8eXNNKTCCwWi8XB2SOBXz2TVuMMLo9ghN5z70VRfB5B+fk37vW8vGt7/frl4c67l6dHO4d71FyMbVrklff8q2ehHKL9kFY1ZM4DNf510vMgy97A0D0NIKuw542xrIocsvQfbI2py5Y1TnoeXoyzogTn8tiCRef2nMzpmebmv/s0I2ibnuMxatu2Ao8DJUXEDE9YwJEpHZJZ1Ro0kS00ca6b6ftFbiHNaRrXhmiiJI644mEMjAHHkLv2Ks2HWRfw9dj3l2OXFYsXVhUXLh/qE03sPE0mtCAWRj5HxbhmkWDM9zGSbvQgzWw3obrcuxiXlCvKYOvtfTE+IletjTP5ME2B6Hn7ZTFqjLtNqmr1d43lJQ1wfrBqLb96x9MO+v52+mWVJ+O2eS+3qSVTb/fg8N9jWxvMLTW362ST3rX1rPF+iZhBrilPNwYQAI4xo5Q0M/WLrB410c3EWtSlxnc4uH5oA3I5fFMWBJlmni6g0/0GjdTXBTNIMTOem+x1abB8cdnMtpuWU5SI2ezsDIclDsF2j992fmeYs1G+qA0dhKZ1v867CALCA8VHe+s99xtstCkSN3N6ix0gHx/PsMQun7lJp2s4mIm4uo+UN2sAleFyH1eInLjPSXusvze7C7OwJrSed1Z86ZdIxGE6sHYnasecEzLRYRZ/MAyWnoFbgmI2aJevlVxjiry2/TMo7bd0Qw8Phv27LtqhqOVxMv50g6n7lIZhUV7eHrqbAOWkOX9ojBlwNAkiA62DIOJiLdOnI6pl8zxPtM64EtwPUHPH9CZiT5bnv4vm5yjpHnj+56D5OWpcy/N8Gc8/Os1vWf6RWb5HfNDuNW1ep62FJJEoBsYozZQSTCaS0Vq61e1d6IwycWvCuBPIjgo7n5GHQt4HyOrm1wN5f5XSUlsebpppxLNjoOr3zNmeXIHvZnqDaYquAzpECwYsNAp/kwVsVGZ6ngZ9hqaJ/MDiqJ0wdVaUamwfK00eDkyLxdEYyrSaInP69DLNHWx63isc2Hs+Xe/S4Vkzx8rUtyx37toPYexsmPPmutsCu9UxD6Vj6Cem0SIO/QCSCBgyyWCtjqnOYLxAx4RJoJk2AQuYEiGLQhHotTqmW2yqaZ67l4EV2/ARVUWgPD1aXAnWQq7KUk3EeXPV3gjLYVPmWnqgVY3bCZvjSf2FwSlrLDsVuzTCFF/y6cFwoS2ExRWz3W9iOlwYlsSgfJkkSaRilAms0KRdDZIDAwP0GQQkaDlKbph/XYO2ivVHK1b++IrV3yrWrWKdg8StFKs0kvnCiJhFKgHuI0i1VayrFGtvicWfqGAraR9D0k4zv1jRul7n46de4la1z1W7R1ftYKQfhxAxJgzTSpA689cq7a3++h/+Y8huczO01V+/kv5iv+K9EHsizCziMIiMQRWxiEli6JCvv8t5Kv+BPCls3+g6Pdid2W6xAcYtORyRcJkB+ELI/FEW9fiB/mrxUciACnkcca4VgGIs+GmK+QOU536WunPWL+rcugLwROrz/ZXnpTl9yBI9m/VHqdErjtJcfE+azH5YoVZQbsv0nbHSvcORyFiqJExQh0nsarVsavUm73DQYB1plCFqnUQJCh/W36Ms8RWCgEiFiqLiSiecszjZ1JcCIQKQTGkmeRQy+rWoNvWFymcm0DEoiSwI/TCK4k19MapzlLGQmxA4S5gOGW7qSw6UL2PBkfssjEUilQ4289W4W3S/U9S2GoPGN5DjgnseohXIDZru+7K7nuYdVq+ZhGJJOzJdMcC92Xp1LTSZ/Acd4C+2ZCsAAA==&quot;"/>
    <we:property name="isFiltersActionButtonVisible" value="true"/>
    <we:property name="isVisualContainerHeaderHidden" value="false"/>
    <we:property name="pageDisplayName" value="&quot;ITI - Freelancing Details - Report&quot;"/>
    <we:property name="pageName" value="&quot;a184b6270d19041e0bc5&quot;"/>
    <we:property name="pptInsertionSessionID" value="&quot;3F4BFEA0-A0DE-49F7-A8C5-51AACF16C3C3&quot;"/>
    <we:property name="reportEmbeddedTime" value="&quot;2024-09-06T13:33:08.344Z&quot;"/>
    <we:property name="reportName" value="&quot;Part 4 - R&quot;"/>
    <we:property name="reportState" value="&quot;CONNECTED&quot;"/>
    <we:property name="reportUrl" value="&quot;/groups/me/reports/d5f98828-0897-4225-9137-375d61fdfcd6/a184b6270d19041e0bc5?experience=power-bi&quot;"/>
  </we:properties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4D4EB88C-2B34-4F3F-9FE9-8EA29C0BD686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91YwW7bOBD9lUCXXrwFJYqSnFtjp4sAu9ugXuRSBMGIHClsZVGg6Gzc1P++Q8ppG9ep26BN3F5sc2Y0nHnvjST6JlK67xpY/gNzjA6jI2PezcG+O4ijUdQOtioVaY55xhIlGGRpTl/kNZ3Tpu2jw5vIga3Rnel+AY1PRMY356MImuYUar+qoOlxFHVoe9NCo9/jEEwuZxe4GkV43TXGgk85c+DQp72icFpTCfFzTjuCdPoKZyjdYM3TtEh5xkUBvMw4lGycUlg/BITKtob41GH7iWkd6Ja28TaWczVmkqsEkqQQcZmk0tt73dbNuuBP1/677Dw4Dq9daa49HuVb2thnWq2ooXElJGA55oIVOfKMPkK2SjduvWG5PL7uLGFFCA7ZXqgraCWqKABisR/6v4le1LXFGtx6eXzHOTHNYr7FPjMLK/E1VsHVOu2WtMf05O8PJ21PuEtnbORrPbWGqAneT56Lk+nBHwcT0y1DzMtFu8Y98ctL89/EIhGlokO2OifLV2GSYNVdjGhhFdqjZeh/qu0trcloo409652aJVOVxykkImEkK1RxUaTAd4pFz2kcvpRKiYIjqBhEUmSsQMkl3ymVCWFfG6sl7bOplh8MysUUiQGMvuR99A3KtdpdztHpoP6/sHKPyukMGrCbLDK/fK3ry1DLTFK0Or4aCHsi7d1fZyjP31D94hXFg7/8kD9gCjuNk0uwbu8n8T40Vue3TwEKfvvZfX49DUMLP03+52FciyTJ80IwVspYlmlWZqr8fcb1SSl+iKhlKOoX1jXfE10nKYi4KIssQRJ2lkue4N68sRy31jTNHFu32cmfFhRuQBp/Tft7MYo7ZQ0Uu0+i/m4C9kLTOUcmsiJVeZaxLI4zxsXeaPpHv4U/vsS9d4odqdQL4zn9vAgHyd/53eQbuBFPof77uRhGQSR0vB1XLGdMcIhFqsbq13ht2amdvtES7R3lRHO0dXh8KXAQWuqG7TQOfqOCG0PHdDLRhMKQ+wyahU/77Ah6LZ9RRbenvq2MhvD+Me5m47ioRKVQ8THkMSMCGT740AmIJQBPWcmwUBygzB6WK6TbhrxZuL4DiafQ4hYGCHloFaodLIT/jj5ysFr9Dw6At+qzEgAA&quot;"/>
    <we:property name="creatorSessionId" value="&quot;5eda7221-f29b-4457-b432-be30e1fbaa58&quot;"/>
    <we:property name="creatorTenantId" value="&quot;df8679cd-a80e-45d8-99ac-c83ed7ff95a0&quot;"/>
    <we:property name="creatorUserId" value="&quot;100320034D8467B7&quot;"/>
    <we:property name="datasetId" value="&quot;0e793629-725a-487d-a632-301a37b4dd26&quot;"/>
    <we:property name="embedUrl" value="&quot;/reportEmbed?reportId=d5f98828-0897-4225-9137-375d61fdfcd6&amp;config=eyJjbHVzdGVyVXJsIjoiaHR0cHM6Ly9XQUJJLVVBRS1OT1JUSC1BLVBSSU1BUlktcmVkaXJlY3QuYW5hbHlzaXMud2luZG93cy5uZXQiLCJlbWJlZEZlYXR1cmVzIjp7InVzYWdlTWV0cmljc1ZOZXh0Ijp0cnVlfX0%3D&amp;disableSensitivityBanner=true&quot;"/>
    <we:property name="initialStateBookmark" value="&quot;H4sIAAAAAAAAA+1YTW/bOBD9KwEvvXgLStSXc0vs7CLopg2aopciCIbk2GUriwJFp3Gz/u87pJy2cd16N/2AutiLIc6MZzjvPVKkbpk2XVvD6ikskB2yY2vfLsC9PUjYiDUb27NnT86Onj+5enp0dkJm23pjm44d3jIPbo7+pemWUIcMZHx1OWJQ1+cwD6MZ1B2OWIuusw3U5j32weTybonrEcObtrYOQsoLDx5D2msKpzHVTh4LqgjKm2u8QOV7a5llVSYKkVcgZCFA8nFGYV0fEGe2MySkjuUntvFgGioTbLwUesyV0CmkaZUnMs1UsHemmdebCX/874tVG1DxeOOlvQl4yDdUOGRar6mh8SxXgHIscl6VKAr6idlmpvabgnJ1ctM6wooQ7LMd6WtoFGoWAXHY9f3fsqP53OEc/GZ4cs85sfVyscN+YZdO4XOcRVfjjV9Rjenp2V+nTUe4K28dC3M9d5aoid6PnqvT6cFvBxPbrmLM78tmg3sahq/tu4lDIkqzQ76+JMtXYVLg9H2MaOA0uuNV7H9q3B2t6WirjYH1Ts2SaVYmGaR5yklWqJOqykDsFYtZ0HL4XCoSc4GgE8jTquAVKqHEXqlMCPu5dUZRnW21fGdQrqZIDCD7nPfRgJR7ATW4bb74A7TaGpy8BucHr9cvdby+vNsrKfjNJ7vhRjN9Cz9MJJdR1FWalmWVcy5VomRWyELL/0X9XSgWD9mA46R+YV2Lgeg6zSBPKlkVKZKwi1KJFAfzXj9pnK3rBTZ+u5M/HGjcgjT5mvYHsRT3yhoodkii/tcEDELTpUCeF1Wmy6LgRZIUXOSD0fQ3ndfyIUg8eKfYkkqDMB7T41W8Z/2Xzyb/jJufr/4vc9EvhTylS+B4xkvOcwFJnumx/jWOLXu109VGobunHLZAurmHBw0eYkttX85g77c6ujF2fMv+NIRCn/sl1MuQ9tExdEY9ohnd3Y12MhrDu5+xm42TapbPNGoxhjLhRCDHB1/NAFECiIxLjpUWALJ4WK6Ybhfydum7FhSeQ4M7GCDkodGo97AQv7CwWITmYmS9j7bw3eUDZ+v139SY6eECEgAA&quot;"/>
    <we:property name="isFiltersActionButtonVisible" value="true"/>
    <we:property name="isVisualContainerHeaderHidden" value="false"/>
    <we:property name="pageDisplayName" value="&quot;ITI - Instructor Qualifications  - Report&quot;"/>
    <we:property name="pageName" value="&quot;7448436358a3b63ab094&quot;"/>
    <we:property name="pptInsertionSessionID" value="&quot;3F4BFEA0-A0DE-49F7-A8C5-51AACF16C3C3&quot;"/>
    <we:property name="reportEmbeddedTime" value="&quot;2024-09-07T10:22:39.151Z&quot;"/>
    <we:property name="reportName" value="&quot;Part 4 - R&quot;"/>
    <we:property name="reportState" value="&quot;CONNECTED&quot;"/>
    <we:property name="reportUrl" value="&quot;/groups/me/reports/d5f98828-0897-4225-9137-375d61fdfcd6/7448436358a3b63ab094?experience=power-bi&quot;"/>
  </we:properties>
  <we:bindings/>
  <we:snapshot xmlns:r="http://schemas.openxmlformats.org/officeDocument/2006/relationships"/>
</we:webextension>
</file>

<file path=ppt/webextensions/webextension6.xml><?xml version="1.0" encoding="utf-8"?>
<we:webextension xmlns:we="http://schemas.microsoft.com/office/webextensions/webextension/2010/11" id="{8ADBC7F9-8698-434C-916A-B35D193E0C68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7F7F7&quot;"/>
    <we:property name="bookmark" value="&quot;H4sIAAAAAAAAA+1Y23LbNhD9lQyelQ4pmje/ObLTeCYXt8o4DxlNZgkuaSQQwYCgK9XVv3cBkJYtJ7aTpumMaz6Bu8vF2YOzAKQLVoqulbB+DUtk++yZUp+WoD89CdmENd5WVVkRF1GRpzDNOIZRDCl5VWuEajq2f8EM6BrNqeh6kDYRGd8vJgykPIHavlUgO5ywFnWnGpDiT/TB5DK6x82E4aqVSoNNOTdg0KY9p3B6JwjhLxHNCNyIc5wjN94aICRFDsD3SsizMkyyLKawzgc4ZF8Msand9DPVGBANTWNtMWRZHkc8SXgZxVkxzeLM2ishzRBSrI9WrabqqOZ1a8mZEdZaacFBMleFxs6DvmAzJfulGx1ds89Vrzn+jpVzNUaYNWU6PH7119EKlmxDdJxoRWQ5u7V9+PXkwNnP1B8zjTRnyfaDzeQSxkF5Dg0n6y6Gg7rWWIMZXo/+LYDHh878vG+G1Ylvwl2QpRNNLYfV3y7EW19FAXp2BtpYdRUfaRkt6fSR0iXqZ2vH+6HQowCmkx3c/2Wxm8UoUIr+eEWCg0I8+h8uicXG+ngQIWZVAUGShAlMgyhI75TuVzXzQqAGzc/WL/Ec5U2wl/6brhHkKWjhm9kV9l0FD1vSZSp2k4NDu1PY2CuQmDU+2RqseyiEXOv/QRtJ2tK+pY/C3T566AK4X68+dBb81gFBXqV7VbIXQMjDgucBFHduHW9V+5pw+Bgbcjoe1bQnP9dq6YIH5F1ffO6RSN2V2Xx00Pi3cXBbJtuX10iaEX0dPiU4gpPP69819PhFuPuJ43UbSkqYoyQJ3H97HteS4Oy0sIfzwc29XblKoKRQmunNTzvHthjDbzrBiEm2HzlheIamV8m8J/2U590ZahwobUoxVnK8g7v74ay7IqCQ+PUEl3rc2Gex+efXtms83IruoR893OF5vMR9t0DG+1wYVzxMg7jMCsiTKAvwJ/8UuQ2yMz5K+lHS99GHV3Qe7sVVEkdBEvOcQxTlKdict1JvcGUKtbpOu81WpGkUphhnaZYEmE6n05DfmU0socbdXC7d1sKWqGvXaqo3XQscT6DxB1nr6xPo4kjQ0JRWQm7sLkEvBTWnn/gUZO/OfvvHx3jQ0PM35WaURnARAAA=&quot;"/>
    <we:property name="creatorSessionId" value="&quot;e5763226-7485-49d8-b165-b9e6f2b49be9&quot;"/>
    <we:property name="creatorTenantId" value="&quot;df8679cd-a80e-45d8-99ac-c83ed7ff95a0&quot;"/>
    <we:property name="creatorUserId" value="&quot;100320034D8467B7&quot;"/>
    <we:property name="datasetId" value="&quot;1e164b50-f685-45d6-82d3-380ca9f037f4&quot;"/>
    <we:property name="embedUrl" value="&quot;/reportEmbed?reportId=724e78a1-9118-49a6-b11a-7b5a3502bd36&amp;config=eyJjbHVzdGVyVXJsIjoiaHR0cHM6Ly9XQUJJLVVBRS1OT1JUSC1BLVBSSU1BUlktcmVkaXJlY3QuYW5hbHlzaXMud2luZG93cy5uZXQiLCJlbWJlZEZlYXR1cmVzIjp7InVzYWdlTWV0cmljc1ZOZXh0Ijp0cnVlfX0%3D&amp;disableSensitivityBanner=true&quot;"/>
    <we:property name="initialStateBookmark" value="&quot;H4sIAAAAAAAAA+1YW3PTPBD9K4yeA2PH9a1vIQ3QgV4gTHlgMp21vHYFjuVPlvsllPx3VrLdtCmk5T5Tmid7d7179uis5PiCpaKuClgewhzZLnsq5cc5qI+PXDZgZWc7Onp5MHrz8vRwdDAhs6y0kGXNdi+YBpWjPhF1A4XJQMb3swGDojiG3NxlUNQ4YBWqWpZQiE/YBpNLqwZXA4aLqpAKTMqpBo0m7TmF0z3Vdp94VBG4Fuc4Ra5bq4MQJDEA30khjlI3iCKfwuo2wCL7aohJbcuPZalBlFTG2HyIotj3eBDw1POjZBj5kbFnotBdSLKcLCpF3VHPy8qwMiasuVSCQ8FsFwrrFvQFG8uimduryTX7VDaK4xvMrKvUQi8p097+wefJAuZsRXQcK0lkWbuxnT4/Hln7mfx/rJBqpmzXWQ0uYYzScyg5WTcxjPJcYQ66u538LoD7e9b8rCm71fFvwp2RpRZlXnSrv16It20XCajxGSht1JV8oGU0pNNDUqWoni4t73tC9QIYDjZw/81mV7NeoBT94YoEO4W06H+5JGYr4+OOhxhlCThB4AYwdDwnvFW639TMC4EKFD9bvsJzLG6CvfTfdPUgT0CJdphtYz/UcLcXXaZiNznYMzuFib0CiRnjo7XBuLtGyLX8B8aooC3te+bI3Zyj+y6Au83qfWeh3TrAibNwJwt2HHC5m/DYgeTWreOtrA4JRxtjQk76o5r25GdKzm1wh7xukv8aJFI3ZTbtHXT9ur/YlsnM5TWSxkRfjY8JjuDka/VvB7p/wt18xPK6DiUlTLEgCdx9e+7XkuBsjHAL59TWXq9cJrCgUKp09MfOsTVG97tOMGKS7XpWGC1Dw6tk3pF+yvPuDBV2lJap6DvZ38Bd/3LWbROQFPjtBJd6XJnfbPXzr23XeNiK7r4fPdzieXiJ+2GB9O9zrp9xN3T8NEogDrzIwT/8V2QbZGt8kPSDpO+ij1bRsbvjZ4HvOYHPYw6eF4dgcm6lXuNCJ3JxnXaTLQlDzw3Rj8IocDAcDocuvzWbmEOOm7lsurWFzVHldtRko+sKOB5D2R5kVdufQBtHgoYyNRKy1/Yl6JWg4WwLn0DR2LPffPhgtghhEd25tOUB8zmkP5jo9wX8nbd6mREAAA==&quot;"/>
    <we:property name="isFiltersActionButtonVisible" value="true"/>
    <we:property name="isVisualContainerHeaderHidden" value="false"/>
    <we:property name="pageDisplayName" value="&quot;Exam Analysis&quot;"/>
    <we:property name="pageName" value="&quot;0ea6b9aac4da98d16885&quot;"/>
    <we:property name="pptInsertionSessionID" value="&quot;3F4BFEA0-A0DE-49F7-A8C5-51AACF16C3C3&quot;"/>
    <we:property name="reportEmbeddedTime" value="&quot;2024-09-06T13:44:38.240Z&quot;"/>
    <we:property name="reportName" value="&quot;Part 1 - M&quot;"/>
    <we:property name="reportState" value="&quot;CONNECTED&quot;"/>
    <we:property name="reportUrl" value="&quot;/groups/me/reports/724e78a1-9118-49a6-b11a-7b5a3502bd36/0ea6b9aac4da98d16885?experience=power-bi&quot;"/>
  </we:properties>
  <we:bindings/>
  <we:snapshot xmlns:r="http://schemas.openxmlformats.org/officeDocument/2006/relationships"/>
</we:webextension>
</file>

<file path=ppt/webextensions/webextension7.xml><?xml version="1.0" encoding="utf-8"?>
<we:webextension xmlns:we="http://schemas.microsoft.com/office/webextensions/webextension/2010/11" id="{F803E710-6BA0-4BD1-ADE7-75C00122DCD8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7F7F7&quot;"/>
    <we:property name="bookmark" value="&quot;H4sIAAAAAAAAA+1YbW/bNhD+K52AARugDaQk6iXfGqfFMqxZVgfZhyEwjuTJUSNLHiWl8TL/950ouYnVxnGKtHGD5UNAHsnj3fMc706+dnRWzXNYHMEMnT1nvywvZmAuXnDHdYpOhqmMFIYs8FFHiguuEWi1nNdZWVTO3rVTg5lifZpVDeStIhL+deY6kOfHMG1nKeQVus4cTVUWkGf/YLeZlmrT4NJ18GqelwZaleMaamzVXtJ2mpMJ/GefbgRVZ5c4RlV3Uh3EIlYpaJQsZJ6fBIzRtqrbYC375JZWtb1+VBY1ZAVd08pEkqZJIDkLeMK08EJytZVXWTHNe4Nvzp4s5i04NV7Vsrxq8ZDv6OJW03JJDqlEA1fCixKuUEghfS+8V1s2I7w+1uVLFapIcAhCL4qZUIxZgNIsr3vj5eLV1dwQ7sRGp+ulvoRCoXYsuAarDstr5+V0anAKdT99tbY4KvNm9gn5uGyMwreY2qWizuoF3XFw+ObfX0vptEYem5L4teJx3Wgs6snhgV153RQ9ZaKdnpfvRwaJY+3sseUZSTZiosDodUhoYjSa/YV19yAzq4jw3IHVT+sq+UYikcRSeyASKUSkvEBjEn8+eW8Qqsbgtlb326sXP3g/Dk3/7hdCTk96DyrnK3PzRT3poA/ihBIWZ0xH9N9jPpNsJ6D//qisJ9bobxj1NSc6wH3QMuFc+jFTvvZjzXzY6UQFOZjF4OXy55ek7nCzI42nSRooEYYyoRLJNZMR32XSRuVsDsViYluWdZ+8Z0fdZmc7AlMeCy05qoAlEiNPaSbuJrDv6kLFo1DHgnNfeExFnJoMgqGn96ScH9Gs09AqOF31YoTBa1POrKq+aawa+XeDFGBDeMarBRr/sRps0qTbtvMjSFyno4rIdJ0x5kSHPbQVwN2k0z3AlnRP3pY54equDEgzzCmd0T2/f7UQ2GDh5u7CbWnqxiuIvKX7EDD/PMe2FlgsC52tnDgcmFw9MtzWdJA53n38Q0wtlzbMh2nmUR7XLYuGacP98FAi4TNfSvRAKikDLpkObx7Kc+myJZjROZh6dzPhfW+h+zqkA+9uff+NCIBpaRbbB/ADYubMPjz0Jfe9SIQ8jCLpcY+D3I0m85tvMNebyyRNNGKsBY9BRBAw+qi+t8w9i9d7k4xSTBA4COZHATJQMbDw6av2sM7sG0L1/KcTA+riVsF5UGn6/Do/RLqzpu+gnmel35KAL1zxNwL/JDV/DYeN1v1fMB+lYG4P+JkleXkbPWeGZmrjo2zqag4Kj6HognXeqcnQ7qOwgEK3RNmxTXW/ZZTzOp5OIW/sE29/dV4FE/39B8Wio6TtFgAA&quot;"/>
    <we:property name="creatorSessionId" value="&quot;4bc39937-3c42-41a5-b2e8-a2b7b2f04f44&quot;"/>
    <we:property name="creatorTenantId" value="&quot;df8679cd-a80e-45d8-99ac-c83ed7ff95a0&quot;"/>
    <we:property name="creatorUserId" value="&quot;100320034D8467B7&quot;"/>
    <we:property name="datasetId" value="&quot;1e164b50-f685-45d6-82d3-380ca9f037f4&quot;"/>
    <we:property name="embedUrl" value="&quot;/reportEmbed?reportId=724e78a1-9118-49a6-b11a-7b5a3502bd36&amp;config=eyJjbHVzdGVyVXJsIjoiaHR0cHM6Ly9XQUJJLVVBRS1OT1JUSC1BLVBSSU1BUlktcmVkaXJlY3QuYW5hbHlzaXMud2luZG93cy5uZXQiLCJlbWJlZEZlYXR1cmVzIjp7InVzYWdlTWV0cmljc1ZOZXh0Ijp0cnVlfX0%3D&amp;disableSensitivityBanner=true&quot;"/>
    <we:property name="initialStateBookmark" value="&quot;H4sIAAAAAAAAA+1YbW/bNhD+K52AARugDaQk6iXfEifFsi4vi4PswxAYR/LkqJElj5KyeJn/+06U3MRu4yRF2qTG/MEQj+Tx7nmOdyfdODqrpjnMDmGCzpazU5aXEzCXb7jjOkUvOzp6d7B98m50uH2wR+JyWmdlUTlbN04NZoz1WVY1kLcaSPjnuetAnh/DuB2lkFfoOlM0VVlAnv2D3WKaqk2Dc9fB62leGmhVDmuosVV7RctpTGfzn306EVSdXeEQVd1JdRCLWKWgUbKQeX4SMEbLqm6BteyTS1rV9vhBWdSQFXRMKxNJmiaB5CzgCdPCC7ngrbzKinHeG3y793Q2bVGp8bqW5XWLh3xPB7ea5nNySCUauBJelHCFQgrpe+GD2rIJ4fWxLl+qUEWCQxB6UcyEYswClGZ53RsvZ3vXU0O4Exudrm19BYVC7VhwDVYdljfO9nhscAx1P9xbmhyUeTP5hHxYNkbhCaZ2qqizekZn7O4f/PtrKZ3WyGNTEr9WPKwbjUU92t+1M2+boqdMtMOL8u+BQeJYO1tsfk6StZgoMHoZEhoYjWZnZt3dzcwiIjx3xeqXdZV8I5FIYqk9EIkUIlJeoDGJP5+8A4SqMfhYq/vl1ZsfvB9XTf/uF0JOj3oPKucrc/NFPemgD+IkUpwzpiP695jPJHsV0H9/WNYja/Q3jPqSEx3gPmiZcC79mClf+7FmPrzqRAU5mNnKzeWbl6TucbMjjadJGigRhjKhEsk1kxF/zaQNyskUitnI9irLPnkbR916ZzsCUx4LLTmqgCUSI09pJu4nsG/nQsWjUMeCc194TEWcmgyCoaf3tJwe0qjT0Co4W/RihMFbU06sqr5brBr5V4MUYKvwDBcT9Pz74mGdJt32mx9B4jodVUSm6wwxJzrspkcB3A063SvYku7RSZkTru7CgDTDnNIZnXP01UJgjYXruwu3pal7XkDkzd2ngPnHBba1wGJZ6GzhxP6KydUzw21NB5nj/ds/xNR8bsN8Nc08y+W6Y9Fq2nA/XJRI+MyXEj2QSsqAS6bD24uyKV22BDO4AFO/3kz40F3o3g5pw/s7738DAmBcmtnjA/gJMXNuLx76kvteJEIeRpH0uMdBvo4m85tvMJebyyRNNGKsBY9BRBAweql+sMxtxO29TUYpJggcBPOjABmoGFj48lV7tc7sGEL14qdTA+ryTsF5Umn6/Dq/inRnTd9BbWalfyQBX7jirwX+RWr+Eg5rrfu/YD5LwXw84OeW5Pld9JwJmrGNj7KpqykoPIaiC9ZppyZDu47CAgrdEmWfbar7LaOc1/F0Bnljr3j71dmxhxB1WR97aza036IXwUe//wASmgf5FhcAAA==&quot;"/>
    <we:property name="isFiltersActionButtonVisible" value="true"/>
    <we:property name="isVisualContainerHeaderHidden" value="false"/>
    <we:property name="pageDisplayName" value="&quot;Job Role Analysis&quot;"/>
    <we:property name="pageName" value="&quot;d4858cfadeb060239400&quot;"/>
    <we:property name="pptInsertionSessionID" value="&quot;3F4BFEA0-A0DE-49F7-A8C5-51AACF16C3C3&quot;"/>
    <we:property name="reportEmbeddedTime" value="&quot;2024-09-06T13:52:28.374Z&quot;"/>
    <we:property name="reportName" value="&quot;Part 1 - M&quot;"/>
    <we:property name="reportState" value="&quot;CONNECTED&quot;"/>
    <we:property name="reportUrl" value="&quot;/groups/me/reports/724e78a1-9118-49a6-b11a-7b5a3502bd36/d4858cfadeb060239400?experience=power-bi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1417</TotalTime>
  <Words>1014</Words>
  <Application>Microsoft Office PowerPoint</Application>
  <PresentationFormat>Widescreen</PresentationFormat>
  <Paragraphs>123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Aptos</vt:lpstr>
      <vt:lpstr>Aptos (Body)</vt:lpstr>
      <vt:lpstr>Aptos Display</vt:lpstr>
      <vt:lpstr>Arial</vt:lpstr>
      <vt:lpstr>Office Theme</vt:lpstr>
      <vt:lpstr>PowerPoint Presentation</vt:lpstr>
      <vt:lpstr>Agenda</vt:lpstr>
      <vt:lpstr>Project Overview</vt:lpstr>
      <vt:lpstr>Project Phases – Trello </vt:lpstr>
      <vt:lpstr>Project Phases – Trello ( Phase-1 )</vt:lpstr>
      <vt:lpstr>Project Phases – Trello ( Phase-2 )</vt:lpstr>
      <vt:lpstr>Project Phases – Trello ( Phase-3 )</vt:lpstr>
      <vt:lpstr>Project Phases – Gantt Chart</vt:lpstr>
      <vt:lpstr>Technical Details - ERD </vt:lpstr>
      <vt:lpstr>Technical Details - Mapping </vt:lpstr>
      <vt:lpstr>Technical Details - Schema </vt:lpstr>
      <vt:lpstr>Technical Details – Stored Procedures </vt:lpstr>
      <vt:lpstr>Technical Details – Stored Procedures </vt:lpstr>
      <vt:lpstr>Technical Details – Stored Procedures (Exam-Generation) </vt:lpstr>
      <vt:lpstr>Technical Details – Stored Procedures  (insert - answer)</vt:lpstr>
      <vt:lpstr>Technical Details – Stored Procedures (Exam-Correction) </vt:lpstr>
      <vt:lpstr>Technical Details – Functions</vt:lpstr>
      <vt:lpstr>Technical Details – Functions</vt:lpstr>
      <vt:lpstr>Technical Details – Functions</vt:lpstr>
      <vt:lpstr>Technical Details – Functions</vt:lpstr>
      <vt:lpstr>Technical Details – Views</vt:lpstr>
      <vt:lpstr>Technical Details – Views</vt:lpstr>
      <vt:lpstr>Technical Details – Rules</vt:lpstr>
      <vt:lpstr>Create the possible index on the tables to make the process of retrieving data faster.</vt:lpstr>
      <vt:lpstr>Technical Details – SSIS</vt:lpstr>
      <vt:lpstr>Technical Details – SSIS</vt:lpstr>
      <vt:lpstr>Technical Details – SSRS</vt:lpstr>
      <vt:lpstr>Technical Details – SSRS</vt:lpstr>
      <vt:lpstr>Technical Details – SSRS</vt:lpstr>
      <vt:lpstr>Technical Details – SSRS</vt:lpstr>
      <vt:lpstr>Technical Details – SSRS</vt:lpstr>
      <vt:lpstr>Technical Details – SSRS</vt:lpstr>
      <vt:lpstr>Technical Details – Power BI (Data Model)</vt:lpstr>
      <vt:lpstr>Technical Details – Power BI Dashboard</vt:lpstr>
      <vt:lpstr>Technical Details – Power BI Dashboard</vt:lpstr>
      <vt:lpstr>Technical Details – Power BI Dashboard</vt:lpstr>
      <vt:lpstr>Technical Details – Power BI Dashboard</vt:lpstr>
      <vt:lpstr>Technical Details – Power BI Dashboard</vt:lpstr>
      <vt:lpstr>Technical Details – Power BI Dashboard</vt:lpstr>
      <vt:lpstr>Technical Details – Power BI Dashboard</vt:lpstr>
      <vt:lpstr>Technical Details – Power BI Dashboard</vt:lpstr>
      <vt:lpstr>Technical Details – Desktop App</vt:lpstr>
      <vt:lpstr>Technical Details – Desktop App</vt:lpstr>
      <vt:lpstr>Non Technical Details – Obstacles </vt:lpstr>
      <vt:lpstr>Non Technical Details – Obstacles (Solutions) </vt:lpstr>
      <vt:lpstr>Used Tools</vt:lpstr>
      <vt:lpstr>The End</vt:lpstr>
      <vt:lpstr>Any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moas moas</dc:creator>
  <cp:lastModifiedBy>moas moas</cp:lastModifiedBy>
  <cp:revision>22</cp:revision>
  <dcterms:created xsi:type="dcterms:W3CDTF">2024-08-25T21:59:02Z</dcterms:created>
  <dcterms:modified xsi:type="dcterms:W3CDTF">2024-09-07T19:03:25Z</dcterms:modified>
</cp:coreProperties>
</file>